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gif" ContentType="image/gif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rts/chart1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7"/>
  </p:notesMasterIdLst>
  <p:handoutMasterIdLst>
    <p:handoutMasterId r:id="rId28"/>
  </p:handoutMasterIdLst>
  <p:sldIdLst>
    <p:sldId id="299" r:id="rId2"/>
    <p:sldId id="655" r:id="rId3"/>
    <p:sldId id="657" r:id="rId4"/>
    <p:sldId id="685" r:id="rId5"/>
    <p:sldId id="686" r:id="rId6"/>
    <p:sldId id="687" r:id="rId7"/>
    <p:sldId id="688" r:id="rId8"/>
    <p:sldId id="689" r:id="rId9"/>
    <p:sldId id="690" r:id="rId10"/>
    <p:sldId id="691" r:id="rId11"/>
    <p:sldId id="692" r:id="rId12"/>
    <p:sldId id="693" r:id="rId13"/>
    <p:sldId id="694" r:id="rId14"/>
    <p:sldId id="707" r:id="rId15"/>
    <p:sldId id="695" r:id="rId16"/>
    <p:sldId id="704" r:id="rId17"/>
    <p:sldId id="706" r:id="rId18"/>
    <p:sldId id="705" r:id="rId19"/>
    <p:sldId id="696" r:id="rId20"/>
    <p:sldId id="697" r:id="rId21"/>
    <p:sldId id="658" r:id="rId22"/>
    <p:sldId id="702" r:id="rId23"/>
    <p:sldId id="703" r:id="rId24"/>
    <p:sldId id="701" r:id="rId25"/>
    <p:sldId id="700" r:id="rId26"/>
  </p:sldIdLst>
  <p:sldSz cx="9144000" cy="6858000" type="screen4x3"/>
  <p:notesSz cx="6858000" cy="9144000"/>
  <p:defaultTextStyle>
    <a:defPPr>
      <a:defRPr lang="fr-BE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C9D9D"/>
    <a:srgbClr val="F59B68"/>
    <a:srgbClr val="E9F4F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2" autoAdjust="0"/>
    <p:restoredTop sz="94705" autoAdjust="0"/>
  </p:normalViewPr>
  <p:slideViewPr>
    <p:cSldViewPr>
      <p:cViewPr varScale="1">
        <p:scale>
          <a:sx n="66" d="100"/>
          <a:sy n="66" d="100"/>
        </p:scale>
        <p:origin x="1280" y="27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67" d="100"/>
          <a:sy n="67" d="100"/>
        </p:scale>
        <p:origin x="-3120" y="-86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3861326686682149"/>
          <c:y val="8.576575065267307E-2"/>
          <c:w val="0.68431239260560051"/>
          <c:h val="0.70748754940918668"/>
        </c:manualLayout>
      </c:layout>
      <c:scatterChart>
        <c:scatterStyle val="lineMarker"/>
        <c:varyColors val="0"/>
        <c:ser>
          <c:idx val="0"/>
          <c:order val="0"/>
          <c:tx>
            <c:v>MC</c:v>
          </c:tx>
          <c:xVal>
            <c:numRef>
              <c:f>('Zone 5'!$J$18,'Zone 5'!$J$23,'Zone 5'!$J$28,'Zone 5'!$J$33)</c:f>
              <c:numCache>
                <c:formatCode>0.0</c:formatCode>
                <c:ptCount val="4"/>
                <c:pt idx="0">
                  <c:v>4</c:v>
                </c:pt>
                <c:pt idx="1">
                  <c:v>1.5293059303854257</c:v>
                </c:pt>
                <c:pt idx="2">
                  <c:v>0.9095773140716803</c:v>
                </c:pt>
                <c:pt idx="3">
                  <c:v>0.41027199513753049</c:v>
                </c:pt>
              </c:numCache>
            </c:numRef>
          </c:xVal>
          <c:yVal>
            <c:numRef>
              <c:f>('Zone 5'!$A$18,'Zone 5'!$A$23,'Zone 5'!$A$28,'Zone 5'!$A$33)</c:f>
              <c:numCache>
                <c:formatCode>General</c:formatCode>
                <c:ptCount val="4"/>
                <c:pt idx="0">
                  <c:v>20</c:v>
                </c:pt>
                <c:pt idx="1">
                  <c:v>50</c:v>
                </c:pt>
                <c:pt idx="2" formatCode="0.0">
                  <c:v>100</c:v>
                </c:pt>
                <c:pt idx="3" formatCode="0.0">
                  <c:v>150</c:v>
                </c:pt>
              </c:numCache>
            </c:numRef>
          </c:yVal>
          <c:smooth val="0"/>
        </c:ser>
        <c:ser>
          <c:idx val="1"/>
          <c:order val="1"/>
          <c:tx>
            <c:v>HMC 96</c:v>
          </c:tx>
          <c:xVal>
            <c:numRef>
              <c:f>('Zone 5'!$J$22,'Zone 5'!$J$27,'Zone 5'!$J$32,'Zone 5'!$J$37)</c:f>
              <c:numCache>
                <c:formatCode>0.0</c:formatCode>
                <c:ptCount val="4"/>
                <c:pt idx="0">
                  <c:v>13.772605492297373</c:v>
                </c:pt>
                <c:pt idx="1">
                  <c:v>8.2991556091676806</c:v>
                </c:pt>
                <c:pt idx="2">
                  <c:v>3.6189638103618731</c:v>
                </c:pt>
                <c:pt idx="3">
                  <c:v>0.37862689796391746</c:v>
                </c:pt>
              </c:numCache>
            </c:numRef>
          </c:xVal>
          <c:yVal>
            <c:numRef>
              <c:f>('Zone 5'!$A$18,'Zone 5'!$A$23,'Zone 5'!$A$28,'Zone 5'!$A$33)</c:f>
              <c:numCache>
                <c:formatCode>General</c:formatCode>
                <c:ptCount val="4"/>
                <c:pt idx="0">
                  <c:v>20</c:v>
                </c:pt>
                <c:pt idx="1">
                  <c:v>50</c:v>
                </c:pt>
                <c:pt idx="2" formatCode="0.0">
                  <c:v>100</c:v>
                </c:pt>
                <c:pt idx="3" formatCode="0.0">
                  <c:v>150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707807728"/>
        <c:axId val="1707816976"/>
      </c:scatterChart>
      <c:valAx>
        <c:axId val="1707807728"/>
        <c:scaling>
          <c:orientation val="minMax"/>
          <c:max val="16"/>
          <c:min val="0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GB" sz="800"/>
                  <a:t>Moisture</a:t>
                </a:r>
                <a:r>
                  <a:rPr lang="en-GB" sz="800" baseline="0"/>
                  <a:t> content</a:t>
                </a:r>
                <a:r>
                  <a:rPr lang="en-GB" sz="800"/>
                  <a:t> (weight %)</a:t>
                </a:r>
              </a:p>
            </c:rich>
          </c:tx>
          <c:layout/>
          <c:overlay val="0"/>
        </c:title>
        <c:numFmt formatCode="0" sourceLinked="0"/>
        <c:majorTickMark val="out"/>
        <c:minorTickMark val="none"/>
        <c:tickLblPos val="nextTo"/>
        <c:crossAx val="1707816976"/>
        <c:crosses val="autoZero"/>
        <c:crossBetween val="midCat"/>
        <c:majorUnit val="2"/>
      </c:valAx>
      <c:valAx>
        <c:axId val="1707816976"/>
        <c:scaling>
          <c:orientation val="minMax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GB" sz="800"/>
                  <a:t>Height (cm)</a:t>
                </a:r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crossAx val="1707807728"/>
        <c:crosses val="autoZero"/>
        <c:crossBetween val="midCat"/>
      </c:valAx>
    </c:plotArea>
    <c:plotVisOnly val="1"/>
    <c:dispBlanksAs val="gap"/>
    <c:showDLblsOverMax val="0"/>
  </c:chart>
  <c:externalData r:id="rId1">
    <c:autoUpdate val="0"/>
  </c:externalData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fr-BE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D94666AC-2DA9-433D-BEB0-741A5893EE44}" type="datetimeFigureOut">
              <a:rPr lang="fr-BE"/>
              <a:pPr>
                <a:defRPr/>
              </a:pPr>
              <a:t>11-06-18</a:t>
            </a:fld>
            <a:endParaRPr lang="fr-B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fr-B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809411B9-EF04-43B2-ADFA-C5B8C4965519}" type="slidenum">
              <a:rPr lang="fr-BE"/>
              <a:pPr>
                <a:defRPr/>
              </a:pPr>
              <a:t>‹#›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579937555"/>
      </p:ext>
    </p:extLst>
  </p:cSld>
  <p:clrMap bg1="lt1" tx1="dk1" bg2="lt2" tx2="dk2" accent1="accent1" accent2="accent2" accent3="accent3" accent4="accent4" accent5="accent5" accent6="accent6" hlink="hlink" folHlink="folHlink"/>
  <p:hf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fr-BE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F4BD2C54-615C-48FB-9282-3436E4E9DC24}" type="datetimeFigureOut">
              <a:rPr lang="fr-BE"/>
              <a:pPr>
                <a:defRPr/>
              </a:pPr>
              <a:t>11-06-18</a:t>
            </a:fld>
            <a:endParaRPr lang="fr-BE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fr-BE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fr-BE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fr-B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A5F3DE96-D327-4E2F-97C6-597AD2A3DF35}" type="slidenum">
              <a:rPr lang="fr-BE"/>
              <a:pPr>
                <a:defRPr/>
              </a:pPr>
              <a:t>‹#›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1084263259"/>
      </p:ext>
    </p:extLst>
  </p:cSld>
  <p:clrMap bg1="lt1" tx1="dk1" bg2="lt2" tx2="dk2" accent1="accent1" accent2="accent2" accent3="accent3" accent4="accent4" accent5="accent5" accent6="accent6" hlink="hlink" folHlink="folHlink"/>
  <p:hf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C:\Users\Marivita\Desktop\università\Rosina\LAVORI\Convegni e Locandine\MOdihMA 2018\foto x sito\immagini copertina\DSCN9540.JPG"/>
          <p:cNvPicPr>
            <a:picLocks noChangeAspect="1" noChangeArrowheads="1"/>
          </p:cNvPicPr>
          <p:nvPr userDrawn="1"/>
        </p:nvPicPr>
        <p:blipFill rotWithShape="1">
          <a:blip r:embed="rId2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054" t="6131" r="7283" b="9977"/>
          <a:stretch/>
        </p:blipFill>
        <p:spPr bwMode="auto">
          <a:xfrm>
            <a:off x="-5506" y="-102970"/>
            <a:ext cx="9144000" cy="6960969"/>
          </a:xfrm>
          <a:prstGeom prst="rect">
            <a:avLst/>
          </a:prstGeom>
          <a:noFill/>
          <a:effectLst>
            <a:reflection endPos="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ttangolo 7"/>
          <p:cNvSpPr/>
          <p:nvPr userDrawn="1"/>
        </p:nvSpPr>
        <p:spPr>
          <a:xfrm>
            <a:off x="-5506" y="2276872"/>
            <a:ext cx="9149506" cy="2736304"/>
          </a:xfrm>
          <a:prstGeom prst="rect">
            <a:avLst/>
          </a:prstGeom>
          <a:solidFill>
            <a:srgbClr val="F55145">
              <a:alpha val="3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6" name="Picture 2" descr="C:\Users\Marivita\Desktop\università\Rosina\LAVORI\Convegni e Locandine\MOdihMA 2018\foto x sito\loghi\strisciata A1.png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5048" y="332656"/>
            <a:ext cx="6782893" cy="16058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itolo 1"/>
          <p:cNvSpPr>
            <a:spLocks noGrp="1"/>
          </p:cNvSpPr>
          <p:nvPr>
            <p:ph type="ctrTitle" hasCustomPrompt="1"/>
          </p:nvPr>
        </p:nvSpPr>
        <p:spPr>
          <a:xfrm>
            <a:off x="685800" y="2348880"/>
            <a:ext cx="7772400" cy="1470025"/>
          </a:xfrm>
          <a:prstGeom prst="rect">
            <a:avLst/>
          </a:prstGeom>
        </p:spPr>
        <p:txBody>
          <a:bodyPr/>
          <a:lstStyle>
            <a:lvl1pPr algn="ctr">
              <a:defRPr sz="40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it-IT" dirty="0" err="1" smtClean="0"/>
              <a:t>Methods</a:t>
            </a:r>
            <a:r>
              <a:rPr lang="it-IT" dirty="0" smtClean="0"/>
              <a:t> to </a:t>
            </a:r>
            <a:r>
              <a:rPr lang="it-IT" dirty="0" err="1" smtClean="0"/>
              <a:t>prevent</a:t>
            </a:r>
            <a:r>
              <a:rPr lang="it-IT" dirty="0" smtClean="0"/>
              <a:t> and reduce </a:t>
            </a:r>
            <a:r>
              <a:rPr lang="it-IT" dirty="0" err="1" smtClean="0"/>
              <a:t>dampness</a:t>
            </a:r>
            <a:r>
              <a:rPr lang="it-IT" dirty="0" smtClean="0"/>
              <a:t> in </a:t>
            </a:r>
            <a:r>
              <a:rPr lang="it-IT" dirty="0" err="1" smtClean="0"/>
              <a:t>masonry</a:t>
            </a:r>
            <a:endParaRPr lang="en-GB" dirty="0"/>
          </a:p>
        </p:txBody>
      </p:sp>
      <p:sp>
        <p:nvSpPr>
          <p:cNvPr id="8" name="Sottotitolo 2"/>
          <p:cNvSpPr>
            <a:spLocks noGrp="1"/>
          </p:cNvSpPr>
          <p:nvPr>
            <p:ph type="subTitle" idx="1" hasCustomPrompt="1"/>
          </p:nvPr>
        </p:nvSpPr>
        <p:spPr>
          <a:xfrm>
            <a:off x="1371600" y="4372248"/>
            <a:ext cx="6400800" cy="47890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2000" baseline="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noProof="0" dirty="0" smtClean="0"/>
              <a:t>Aula </a:t>
            </a:r>
            <a:r>
              <a:rPr lang="it-IT" noProof="0" dirty="0" err="1" smtClean="0"/>
              <a:t>Rogers</a:t>
            </a:r>
            <a:r>
              <a:rPr lang="it-IT" noProof="0" dirty="0" smtClean="0"/>
              <a:t> | Politecnico di Milano </a:t>
            </a:r>
            <a:endParaRPr lang="en-GB" noProof="0" dirty="0"/>
          </a:p>
        </p:txBody>
      </p:sp>
      <p:sp>
        <p:nvSpPr>
          <p:cNvPr id="10" name="Segnaposto data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GB" dirty="0" smtClean="0"/>
              <a:t>4</a:t>
            </a:r>
            <a:r>
              <a:rPr lang="en-GB" baseline="30000" dirty="0" smtClean="0"/>
              <a:t>th</a:t>
            </a:r>
            <a:r>
              <a:rPr lang="en-GB" dirty="0" smtClean="0"/>
              <a:t> June 2018</a:t>
            </a:r>
            <a:endParaRPr lang="en-GB" dirty="0"/>
          </a:p>
        </p:txBody>
      </p:sp>
      <p:pic>
        <p:nvPicPr>
          <p:cNvPr id="11" name="Picture 3" descr="C:\Users\Marivita\Desktop\università\Rosina\LAVORI\Convegni e Locandine\MOdihMA 2018\foto x sito\loghi\CNR.png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26585" y="5288261"/>
            <a:ext cx="1090829" cy="9671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4" descr="C:\Users\Marivita\Desktop\università\Rosina\LAVORI\Convegni e Locandine\MOdihMA 2018\foto x sito\loghi\Logo_Politecnico_Milano.png"/>
          <p:cNvPicPr>
            <a:picLocks noChangeAspect="1" noChangeArrowheads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5285309"/>
            <a:ext cx="1080120" cy="7924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5" descr="C:\Users\Marivita\Desktop\università\Rosina\LAVORI\Convegni e Locandine\MOdihMA 2018\foto x sito\loghi\unimi.png"/>
          <p:cNvPicPr>
            <a:picLocks noChangeAspect="1" noChangeArrowheads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8224" y="5328058"/>
            <a:ext cx="1656184" cy="5557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6619615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ttangolo 14"/>
          <p:cNvSpPr/>
          <p:nvPr userDrawn="1"/>
        </p:nvSpPr>
        <p:spPr>
          <a:xfrm>
            <a:off x="0" y="6309320"/>
            <a:ext cx="9144000" cy="548680"/>
          </a:xfrm>
          <a:prstGeom prst="rect">
            <a:avLst/>
          </a:prstGeom>
          <a:solidFill>
            <a:srgbClr val="F5514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757428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358775"/>
            <a:ext cx="7772400" cy="1143000"/>
          </a:xfrm>
          <a:prstGeom prst="rect">
            <a:avLst/>
          </a:prstGeom>
        </p:spPr>
        <p:txBody>
          <a:bodyPr/>
          <a:lstStyle>
            <a:lvl1pPr>
              <a:defRPr b="0"/>
            </a:lvl1pPr>
          </a:lstStyle>
          <a:p>
            <a:r>
              <a:rPr lang="en-US" dirty="0"/>
              <a:t>Click to edit Master title style</a:t>
            </a:r>
            <a:endParaRPr lang="nl-NL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1828800"/>
            <a:ext cx="7772400" cy="377825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NL"/>
          </a:p>
        </p:txBody>
      </p:sp>
      <p:sp>
        <p:nvSpPr>
          <p:cNvPr id="4" name="Rectangle 13"/>
          <p:cNvSpPr>
            <a:spLocks noGrp="1" noChangeArrowheads="1"/>
          </p:cNvSpPr>
          <p:nvPr>
            <p:ph type="dt" sz="half" idx="10"/>
          </p:nvPr>
        </p:nvSpPr>
        <p:spPr>
          <a:xfrm>
            <a:off x="747713" y="5837238"/>
            <a:ext cx="1905000" cy="3048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9575093-15EF-4367-92E5-01EB3BB3CFFC}" type="datetime4">
              <a:rPr lang="en-US"/>
              <a:pPr>
                <a:defRPr/>
              </a:pPr>
              <a:t>June 11, 2018</a:t>
            </a:fld>
            <a:endParaRPr lang="en-US"/>
          </a:p>
        </p:txBody>
      </p:sp>
      <p:sp>
        <p:nvSpPr>
          <p:cNvPr id="5" name="Rectangle 15"/>
          <p:cNvSpPr>
            <a:spLocks noGrp="1" noChangeArrowheads="1"/>
          </p:cNvSpPr>
          <p:nvPr>
            <p:ph type="sldNum" sz="quarter" idx="11"/>
          </p:nvPr>
        </p:nvSpPr>
        <p:spPr>
          <a:xfrm>
            <a:off x="6477000" y="5837238"/>
            <a:ext cx="1905000" cy="2286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B397C42-9D54-4768-B136-6182F5FDC31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27561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7108825" y="-892175"/>
            <a:ext cx="2000250" cy="381000"/>
          </a:xfrm>
          <a:prstGeom prst="rect">
            <a:avLst/>
          </a:prstGeom>
          <a:solidFill>
            <a:srgbClr val="5C9D9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BE"/>
          </a:p>
        </p:txBody>
      </p:sp>
      <p:sp>
        <p:nvSpPr>
          <p:cNvPr id="1028" name="TextBox 10"/>
          <p:cNvSpPr txBox="1">
            <a:spLocks noChangeArrowheads="1"/>
          </p:cNvSpPr>
          <p:nvPr/>
        </p:nvSpPr>
        <p:spPr bwMode="auto">
          <a:xfrm>
            <a:off x="7108825" y="-892175"/>
            <a:ext cx="200025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defRPr/>
            </a:pPr>
            <a:r>
              <a:rPr lang="fr-BE" smtClean="0">
                <a:solidFill>
                  <a:schemeClr val="bg1"/>
                </a:solidFill>
                <a:latin typeface="HelveticaNeueLT Std" pitchFamily="34" charset="0"/>
              </a:rPr>
              <a:t>Button</a:t>
            </a:r>
          </a:p>
        </p:txBody>
      </p:sp>
      <p:sp>
        <p:nvSpPr>
          <p:cNvPr id="1033" name="TextBox 12"/>
          <p:cNvSpPr txBox="1">
            <a:spLocks noChangeArrowheads="1"/>
          </p:cNvSpPr>
          <p:nvPr/>
        </p:nvSpPr>
        <p:spPr bwMode="auto">
          <a:xfrm>
            <a:off x="2090738" y="6659563"/>
            <a:ext cx="7089775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r">
              <a:defRPr/>
            </a:pPr>
            <a:fld id="{FA41A933-4D89-4FDC-AB42-2E459CD6F1B1}" type="datetime1">
              <a:rPr lang="fr-BE" sz="800" smtClean="0">
                <a:solidFill>
                  <a:schemeClr val="bg1"/>
                </a:solidFill>
                <a:latin typeface="HelveticaNeueLT Std Lt" pitchFamily="34" charset="0"/>
              </a:rPr>
              <a:pPr algn="r">
                <a:defRPr/>
              </a:pPr>
              <a:t>11-06-18</a:t>
            </a:fld>
            <a:r>
              <a:rPr lang="fr-BE" sz="800" dirty="0" smtClean="0">
                <a:solidFill>
                  <a:schemeClr val="bg1"/>
                </a:solidFill>
                <a:latin typeface="HelveticaNeueLT Std Lt" pitchFamily="34" charset="0"/>
              </a:rPr>
              <a:t> - Pagina </a:t>
            </a:r>
            <a:fld id="{3B1ACA5C-5991-401F-A48F-559F298E7B42}" type="slidenum">
              <a:rPr lang="fr-BE" sz="800" smtClean="0">
                <a:solidFill>
                  <a:schemeClr val="bg1"/>
                </a:solidFill>
                <a:latin typeface="HelveticaNeueLT Std Lt" pitchFamily="34" charset="0"/>
              </a:rPr>
              <a:pPr algn="r">
                <a:defRPr/>
              </a:pPr>
              <a:t>‹#›</a:t>
            </a:fld>
            <a:endParaRPr lang="fr-BE" sz="800" dirty="0" smtClean="0">
              <a:solidFill>
                <a:schemeClr val="bg1"/>
              </a:solidFill>
              <a:latin typeface="HelveticaNeueLT Std Lt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</p:sldLayoutIdLst>
  <p:timing>
    <p:tnLst>
      <p:par>
        <p:cTn id="1" dur="indefinite" restart="never" nodeType="tmRoot"/>
      </p:par>
    </p:tnLst>
  </p:timing>
  <p:hf sldNum="0" hd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3200" kern="1200">
          <a:solidFill>
            <a:srgbClr val="5C9D9D"/>
          </a:solidFill>
          <a:latin typeface="HelveticaNeueLT Std Lt" pitchFamily="34" charset="0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200">
          <a:solidFill>
            <a:srgbClr val="5C9D9D"/>
          </a:solidFill>
          <a:latin typeface="HelveticaNeueLT Std Lt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200">
          <a:solidFill>
            <a:srgbClr val="5C9D9D"/>
          </a:solidFill>
          <a:latin typeface="HelveticaNeueLT Std Lt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200">
          <a:solidFill>
            <a:srgbClr val="5C9D9D"/>
          </a:solidFill>
          <a:latin typeface="HelveticaNeueLT Std Lt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200">
          <a:solidFill>
            <a:srgbClr val="5C9D9D"/>
          </a:solidFill>
          <a:latin typeface="HelveticaNeueLT Std Lt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200">
          <a:solidFill>
            <a:srgbClr val="5C9D9D"/>
          </a:solidFill>
          <a:latin typeface="HelveticaNeueLT Std Lt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200">
          <a:solidFill>
            <a:srgbClr val="5C9D9D"/>
          </a:solidFill>
          <a:latin typeface="HelveticaNeueLT Std Lt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200">
          <a:solidFill>
            <a:srgbClr val="5C9D9D"/>
          </a:solidFill>
          <a:latin typeface="HelveticaNeueLT Std Lt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200">
          <a:solidFill>
            <a:srgbClr val="5C9D9D"/>
          </a:solidFill>
          <a:latin typeface="HelveticaNeueLT Std Lt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◘"/>
        <a:defRPr sz="2800" kern="1200">
          <a:solidFill>
            <a:schemeClr val="tx1"/>
          </a:solidFill>
          <a:latin typeface="HelveticaNeueLT Std Lt" pitchFamily="34" charset="0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Wingdings" pitchFamily="2" charset="2"/>
        <a:buChar char="§"/>
        <a:defRPr sz="2400" kern="1200">
          <a:solidFill>
            <a:schemeClr val="tx1"/>
          </a:solidFill>
          <a:latin typeface="HelveticaNeueLT Std Lt" pitchFamily="34" charset="0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▪"/>
        <a:defRPr sz="2000" kern="1200">
          <a:solidFill>
            <a:schemeClr val="tx1"/>
          </a:solidFill>
          <a:latin typeface="HelveticaNeueLT Std Lt" pitchFamily="34" charset="0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▫"/>
        <a:defRPr kern="1200">
          <a:solidFill>
            <a:schemeClr val="tx1"/>
          </a:solidFill>
          <a:latin typeface="HelveticaNeueLT Std Lt" pitchFamily="34" charset="0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Wingdings" pitchFamily="2" charset="2"/>
        <a:buChar char=""/>
        <a:defRPr sz="1600" kern="1200">
          <a:solidFill>
            <a:schemeClr val="tx1"/>
          </a:solidFill>
          <a:latin typeface="HelveticaNeueLT Std Lt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7" Type="http://schemas.openxmlformats.org/officeDocument/2006/relationships/image" Target="../media/image16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gif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gi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3568" y="2492896"/>
            <a:ext cx="7772400" cy="2232248"/>
          </a:xfrm>
          <a:prstGeom prst="rect">
            <a:avLst/>
          </a:prstGeom>
        </p:spPr>
        <p:txBody>
          <a:bodyPr/>
          <a:lstStyle/>
          <a:p>
            <a:r>
              <a:rPr lang="it-IT" dirty="0"/>
              <a:t>Methods to prevent and reduce dampness in masonry</a:t>
            </a:r>
            <a:endParaRPr lang="en-GB" dirty="0"/>
          </a:p>
        </p:txBody>
      </p:sp>
      <p:sp>
        <p:nvSpPr>
          <p:cNvPr id="3" name="Segnaposto data 3"/>
          <p:cNvSpPr>
            <a:spLocks noGrp="1"/>
          </p:cNvSpPr>
          <p:nvPr>
            <p:ph type="dt" sz="half" idx="4294967295"/>
          </p:nvPr>
        </p:nvSpPr>
        <p:spPr>
          <a:xfrm>
            <a:off x="107504" y="6381328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GB" dirty="0" smtClean="0"/>
              <a:t>4</a:t>
            </a:r>
            <a:r>
              <a:rPr lang="en-GB" baseline="30000" dirty="0" smtClean="0"/>
              <a:t>th</a:t>
            </a:r>
            <a:r>
              <a:rPr lang="en-GB" dirty="0" smtClean="0"/>
              <a:t> of </a:t>
            </a:r>
            <a:r>
              <a:rPr lang="en-GB" dirty="0" err="1" smtClean="0"/>
              <a:t>june</a:t>
            </a:r>
            <a:r>
              <a:rPr lang="en-GB" dirty="0" smtClean="0"/>
              <a:t> 2018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182051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4294967295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r>
              <a:rPr lang="it-IT" smtClean="0"/>
              <a:t>yves.vanhellemont@bbri.be</a:t>
            </a:r>
            <a:endParaRPr lang="en-GB" dirty="0"/>
          </a:p>
        </p:txBody>
      </p:sp>
      <p:sp>
        <p:nvSpPr>
          <p:cNvPr id="3" name="Rettangolo 14"/>
          <p:cNvSpPr/>
          <p:nvPr/>
        </p:nvSpPr>
        <p:spPr>
          <a:xfrm>
            <a:off x="0" y="6309320"/>
            <a:ext cx="9144000" cy="548680"/>
          </a:xfrm>
          <a:prstGeom prst="rect">
            <a:avLst/>
          </a:prstGeom>
          <a:solidFill>
            <a:srgbClr val="F5514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4294967295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GB" dirty="0" smtClean="0"/>
              <a:t>Yves Vanhellemont</a:t>
            </a:r>
            <a:endParaRPr lang="en-GB" dirty="0"/>
          </a:p>
        </p:txBody>
      </p:sp>
      <p:sp>
        <p:nvSpPr>
          <p:cNvPr id="5" name="Segnaposto piè di pagina 4"/>
          <p:cNvSpPr txBox="1">
            <a:spLocks/>
          </p:cNvSpPr>
          <p:nvPr/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defPPr>
              <a:defRPr lang="fr-BE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9pPr>
          </a:lstStyle>
          <a:p>
            <a:r>
              <a:rPr lang="it-IT" dirty="0" smtClean="0"/>
              <a:t>yves.vanhellemont@bbri.be</a:t>
            </a:r>
            <a:endParaRPr lang="en-GB" dirty="0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294967295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 algn="r"/>
            <a:r>
              <a:rPr lang="en-GB" dirty="0" smtClean="0"/>
              <a:t>9</a:t>
            </a:r>
            <a:endParaRPr lang="en-GB" dirty="0"/>
          </a:p>
        </p:txBody>
      </p:sp>
      <p:sp>
        <p:nvSpPr>
          <p:cNvPr id="7" name="TextBox 6"/>
          <p:cNvSpPr txBox="1"/>
          <p:nvPr/>
        </p:nvSpPr>
        <p:spPr>
          <a:xfrm>
            <a:off x="395536" y="332656"/>
            <a:ext cx="246574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Case-studies</a:t>
            </a:r>
            <a:endParaRPr lang="en-GB" sz="3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23528" y="1124744"/>
            <a:ext cx="8064896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Method: for a specific building, suffering from rising damp.</a:t>
            </a:r>
          </a:p>
          <a:p>
            <a:endParaRPr lang="en-GB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Characterisation of the moisture distribution in the wall (in function of depth and height):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Sampling at different heights and depths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Drying of the samples at constant temperature (for instance 60°C)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Weighing of the samples, resulting in the Moisture Content (MC).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Conditioning of the samples in an atmosphere of 95% RH, until equilibrium.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Weighing of the samples resulting in the Hygroscopic Moisture Content (HMC)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Determining the evolution of the moisture distribution, after application of a method against rising damp.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If the moisture content decreases after installation of the device (and in a reference zone without treatment, it does not decrease), and this decrease continues, then one could conclude that the dehumidification is effective.</a:t>
            </a:r>
          </a:p>
        </p:txBody>
      </p:sp>
    </p:spTree>
    <p:extLst>
      <p:ext uri="{BB962C8B-B14F-4D97-AF65-F5344CB8AC3E}">
        <p14:creationId xmlns:p14="http://schemas.microsoft.com/office/powerpoint/2010/main" val="1624873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4294967295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r>
              <a:rPr lang="it-IT" smtClean="0"/>
              <a:t>yves.vanhellemont@bbri.be</a:t>
            </a:r>
            <a:endParaRPr lang="en-GB" dirty="0"/>
          </a:p>
        </p:txBody>
      </p:sp>
      <p:sp>
        <p:nvSpPr>
          <p:cNvPr id="3" name="Rettangolo 14"/>
          <p:cNvSpPr/>
          <p:nvPr/>
        </p:nvSpPr>
        <p:spPr>
          <a:xfrm>
            <a:off x="0" y="6309320"/>
            <a:ext cx="9144000" cy="548680"/>
          </a:xfrm>
          <a:prstGeom prst="rect">
            <a:avLst/>
          </a:prstGeom>
          <a:solidFill>
            <a:srgbClr val="F5514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4294967295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GB" dirty="0" smtClean="0"/>
              <a:t>Yves Vanhellemont</a:t>
            </a:r>
            <a:endParaRPr lang="en-GB" dirty="0"/>
          </a:p>
        </p:txBody>
      </p:sp>
      <p:sp>
        <p:nvSpPr>
          <p:cNvPr id="5" name="Segnaposto piè di pagina 4"/>
          <p:cNvSpPr txBox="1">
            <a:spLocks/>
          </p:cNvSpPr>
          <p:nvPr/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defPPr>
              <a:defRPr lang="fr-BE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9pPr>
          </a:lstStyle>
          <a:p>
            <a:r>
              <a:rPr lang="it-IT" dirty="0" smtClean="0"/>
              <a:t>yves.vanhellemont@bbri.be</a:t>
            </a:r>
            <a:endParaRPr lang="en-GB" dirty="0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294967295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 algn="r"/>
            <a:r>
              <a:rPr lang="en-GB" dirty="0" smtClean="0"/>
              <a:t>10</a:t>
            </a:r>
            <a:endParaRPr lang="en-GB" dirty="0"/>
          </a:p>
        </p:txBody>
      </p:sp>
      <p:sp>
        <p:nvSpPr>
          <p:cNvPr id="7" name="TextBox 6"/>
          <p:cNvSpPr txBox="1"/>
          <p:nvPr/>
        </p:nvSpPr>
        <p:spPr>
          <a:xfrm>
            <a:off x="395536" y="332656"/>
            <a:ext cx="618028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Saint </a:t>
            </a:r>
            <a:r>
              <a:rPr lang="en-GB" sz="3200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Bavo</a:t>
            </a:r>
            <a:r>
              <a:rPr lang="en-GB" sz="32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Church, Haarlem (NL)</a:t>
            </a:r>
            <a:endParaRPr lang="en-GB" sz="3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9" name="Content Placeholder 5"/>
          <p:cNvSpPr txBox="1">
            <a:spLocks/>
          </p:cNvSpPr>
          <p:nvPr/>
        </p:nvSpPr>
        <p:spPr>
          <a:xfrm>
            <a:off x="6328229" y="1074058"/>
            <a:ext cx="2206170" cy="4455885"/>
          </a:xfrm>
          <a:prstGeom prst="rect">
            <a:avLst/>
          </a:prstGeom>
        </p:spPr>
        <p:txBody>
          <a:bodyPr/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◘"/>
              <a:defRPr sz="2800" kern="1200">
                <a:solidFill>
                  <a:schemeClr val="tx1"/>
                </a:solidFill>
                <a:latin typeface="HelveticaNeueLT Std Lt" pitchFamily="34" charset="0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  <a:defRPr sz="2400" kern="1200">
                <a:solidFill>
                  <a:schemeClr val="tx1"/>
                </a:solidFill>
                <a:latin typeface="HelveticaNeueLT Std Lt" pitchFamily="34" charset="0"/>
                <a:ea typeface="+mn-ea"/>
                <a:cs typeface="+mn-cs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▪"/>
              <a:defRPr sz="2000" kern="1200">
                <a:solidFill>
                  <a:schemeClr val="tx1"/>
                </a:solidFill>
                <a:latin typeface="HelveticaNeueLT Std Lt" pitchFamily="34" charset="0"/>
                <a:ea typeface="+mn-ea"/>
                <a:cs typeface="+mn-cs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▫"/>
              <a:defRPr kern="1200">
                <a:solidFill>
                  <a:schemeClr val="tx1"/>
                </a:solidFill>
                <a:latin typeface="HelveticaNeueLT Std Lt" pitchFamily="34" charset="0"/>
                <a:ea typeface="+mn-ea"/>
                <a:cs typeface="+mn-cs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"/>
              <a:defRPr sz="1600" kern="1200">
                <a:solidFill>
                  <a:schemeClr val="tx1"/>
                </a:solidFill>
                <a:latin typeface="HelveticaNeueLT Std Lt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nl-NL" sz="1800" dirty="0" err="1" smtClean="0"/>
              <a:t>One</a:t>
            </a:r>
            <a:r>
              <a:rPr lang="nl-NL" sz="1800" dirty="0" smtClean="0"/>
              <a:t> of </a:t>
            </a:r>
            <a:r>
              <a:rPr lang="nl-NL" sz="1800" dirty="0" err="1" smtClean="0"/>
              <a:t>the</a:t>
            </a:r>
            <a:r>
              <a:rPr lang="nl-NL" sz="1800" dirty="0" smtClean="0"/>
              <a:t> </a:t>
            </a:r>
            <a:r>
              <a:rPr lang="nl-NL" sz="1800" dirty="0" err="1" smtClean="0"/>
              <a:t>largest</a:t>
            </a:r>
            <a:r>
              <a:rPr lang="nl-NL" sz="1800" dirty="0" smtClean="0"/>
              <a:t> </a:t>
            </a:r>
            <a:r>
              <a:rPr lang="nl-NL" sz="1800" dirty="0" err="1" smtClean="0"/>
              <a:t>churches</a:t>
            </a:r>
            <a:r>
              <a:rPr lang="nl-NL" sz="1800" dirty="0" smtClean="0"/>
              <a:t> in </a:t>
            </a:r>
            <a:r>
              <a:rPr lang="nl-NL" sz="1800" dirty="0" err="1" smtClean="0"/>
              <a:t>the</a:t>
            </a:r>
            <a:r>
              <a:rPr lang="nl-NL" sz="1800" dirty="0" smtClean="0"/>
              <a:t> Netherlands</a:t>
            </a:r>
          </a:p>
          <a:p>
            <a:endParaRPr lang="nl-NL" sz="1800" dirty="0" smtClean="0"/>
          </a:p>
          <a:p>
            <a:r>
              <a:rPr lang="en-GB" sz="1800" dirty="0" smtClean="0"/>
              <a:t>Built between 1370 and 1520</a:t>
            </a:r>
          </a:p>
          <a:p>
            <a:endParaRPr lang="en-GB" sz="1800" dirty="0" smtClean="0"/>
          </a:p>
          <a:p>
            <a:r>
              <a:rPr lang="en-GB" sz="1800" dirty="0" smtClean="0"/>
              <a:t>Most recent restoration in 1980-1985</a:t>
            </a:r>
          </a:p>
          <a:p>
            <a:endParaRPr lang="nl-NL" sz="1800" dirty="0"/>
          </a:p>
        </p:txBody>
      </p:sp>
      <p:pic>
        <p:nvPicPr>
          <p:cNvPr id="11" name="Content Placeholder 6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776227" y="1074058"/>
            <a:ext cx="5400001" cy="44558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228149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4294967295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r>
              <a:rPr lang="it-IT" smtClean="0"/>
              <a:t>yves.vanhellemont@bbri.be</a:t>
            </a:r>
            <a:endParaRPr lang="en-GB" dirty="0"/>
          </a:p>
        </p:txBody>
      </p:sp>
      <p:sp>
        <p:nvSpPr>
          <p:cNvPr id="3" name="Rettangolo 14"/>
          <p:cNvSpPr/>
          <p:nvPr/>
        </p:nvSpPr>
        <p:spPr>
          <a:xfrm>
            <a:off x="0" y="6309320"/>
            <a:ext cx="9144000" cy="548680"/>
          </a:xfrm>
          <a:prstGeom prst="rect">
            <a:avLst/>
          </a:prstGeom>
          <a:solidFill>
            <a:srgbClr val="F5514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4294967295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GB" dirty="0" smtClean="0"/>
              <a:t>Yves Vanhellemont</a:t>
            </a:r>
            <a:endParaRPr lang="en-GB" dirty="0"/>
          </a:p>
        </p:txBody>
      </p:sp>
      <p:sp>
        <p:nvSpPr>
          <p:cNvPr id="5" name="Segnaposto piè di pagina 4"/>
          <p:cNvSpPr txBox="1">
            <a:spLocks/>
          </p:cNvSpPr>
          <p:nvPr/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defPPr>
              <a:defRPr lang="fr-BE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9pPr>
          </a:lstStyle>
          <a:p>
            <a:r>
              <a:rPr lang="it-IT" dirty="0" smtClean="0"/>
              <a:t>yves.vanhellemont@bbri.be</a:t>
            </a:r>
            <a:endParaRPr lang="en-GB" dirty="0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294967295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 algn="r"/>
            <a:r>
              <a:rPr lang="en-GB" dirty="0" smtClean="0"/>
              <a:t>11</a:t>
            </a:r>
            <a:endParaRPr lang="en-GB" dirty="0"/>
          </a:p>
        </p:txBody>
      </p:sp>
      <p:sp>
        <p:nvSpPr>
          <p:cNvPr id="7" name="TextBox 6"/>
          <p:cNvSpPr txBox="1"/>
          <p:nvPr/>
        </p:nvSpPr>
        <p:spPr>
          <a:xfrm>
            <a:off x="395536" y="332656"/>
            <a:ext cx="607127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Saint </a:t>
            </a:r>
            <a:r>
              <a:rPr lang="en-GB" sz="3200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Bavo</a:t>
            </a:r>
            <a:r>
              <a:rPr lang="en-GB" sz="32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Church, Haarlem (</a:t>
            </a:r>
            <a:r>
              <a:rPr lang="en-GB" sz="3200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Nl</a:t>
            </a:r>
            <a:r>
              <a:rPr lang="en-GB" sz="32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)</a:t>
            </a:r>
            <a:endParaRPr lang="en-GB" sz="3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10" name="Picture 9"/>
          <p:cNvPicPr/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57200" y="1196752"/>
            <a:ext cx="3692461" cy="2749013"/>
          </a:xfrm>
          <a:prstGeom prst="rect">
            <a:avLst/>
          </a:prstGeom>
        </p:spPr>
      </p:pic>
      <p:pic>
        <p:nvPicPr>
          <p:cNvPr id="12" name="Picture 11"/>
          <p:cNvPicPr/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180352" y="1196751"/>
            <a:ext cx="4568112" cy="2749013"/>
          </a:xfrm>
          <a:prstGeom prst="rect">
            <a:avLst/>
          </a:prstGeom>
        </p:spPr>
      </p:pic>
      <p:pic>
        <p:nvPicPr>
          <p:cNvPr id="13" name="Picture 12"/>
          <p:cNvPicPr/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57200" y="3992795"/>
            <a:ext cx="5400000" cy="1991213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4" name="Picture 13"/>
          <p:cNvPicPr/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5906561" y="3992794"/>
            <a:ext cx="2841903" cy="1991214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7343579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4294967295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r>
              <a:rPr lang="it-IT" smtClean="0"/>
              <a:t>yves.vanhellemont@bbri.be</a:t>
            </a:r>
            <a:endParaRPr lang="en-GB" dirty="0"/>
          </a:p>
        </p:txBody>
      </p:sp>
      <p:sp>
        <p:nvSpPr>
          <p:cNvPr id="3" name="Rettangolo 14"/>
          <p:cNvSpPr/>
          <p:nvPr/>
        </p:nvSpPr>
        <p:spPr>
          <a:xfrm>
            <a:off x="0" y="6309320"/>
            <a:ext cx="9144000" cy="548680"/>
          </a:xfrm>
          <a:prstGeom prst="rect">
            <a:avLst/>
          </a:prstGeom>
          <a:solidFill>
            <a:srgbClr val="F5514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4294967295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GB" dirty="0" smtClean="0"/>
              <a:t>Yves Vanhellemont</a:t>
            </a:r>
            <a:endParaRPr lang="en-GB" dirty="0"/>
          </a:p>
        </p:txBody>
      </p:sp>
      <p:sp>
        <p:nvSpPr>
          <p:cNvPr id="5" name="Segnaposto piè di pagina 4"/>
          <p:cNvSpPr txBox="1">
            <a:spLocks/>
          </p:cNvSpPr>
          <p:nvPr/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defPPr>
              <a:defRPr lang="fr-BE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9pPr>
          </a:lstStyle>
          <a:p>
            <a:r>
              <a:rPr lang="it-IT" dirty="0" smtClean="0"/>
              <a:t>yves.vanhellemont@bbri.be</a:t>
            </a:r>
            <a:endParaRPr lang="en-GB" dirty="0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294967295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 algn="r"/>
            <a:r>
              <a:rPr lang="en-GB" dirty="0" smtClean="0"/>
              <a:t>12</a:t>
            </a:r>
            <a:endParaRPr lang="en-GB" dirty="0"/>
          </a:p>
        </p:txBody>
      </p:sp>
      <p:sp>
        <p:nvSpPr>
          <p:cNvPr id="7" name="TextBox 6"/>
          <p:cNvSpPr txBox="1"/>
          <p:nvPr/>
        </p:nvSpPr>
        <p:spPr>
          <a:xfrm>
            <a:off x="395536" y="332656"/>
            <a:ext cx="607127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Saint </a:t>
            </a:r>
            <a:r>
              <a:rPr lang="en-GB" sz="3200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Bavo</a:t>
            </a:r>
            <a:r>
              <a:rPr lang="en-GB" sz="32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Church, Haarlem (</a:t>
            </a:r>
            <a:r>
              <a:rPr lang="en-GB" sz="3200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Nl</a:t>
            </a:r>
            <a:r>
              <a:rPr lang="en-GB" sz="32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)</a:t>
            </a:r>
            <a:endParaRPr lang="en-GB" sz="3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5" name="Content Placeholder 2"/>
          <p:cNvSpPr txBox="1">
            <a:spLocks/>
          </p:cNvSpPr>
          <p:nvPr/>
        </p:nvSpPr>
        <p:spPr>
          <a:xfrm>
            <a:off x="762000" y="1291472"/>
            <a:ext cx="7772400" cy="3778250"/>
          </a:xfrm>
          <a:prstGeom prst="rect">
            <a:avLst/>
          </a:prstGeom>
        </p:spPr>
        <p:txBody>
          <a:bodyPr/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◘"/>
              <a:defRPr sz="2800" kern="1200">
                <a:solidFill>
                  <a:schemeClr val="tx1"/>
                </a:solidFill>
                <a:latin typeface="HelveticaNeueLT Std Lt" pitchFamily="34" charset="0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  <a:defRPr sz="2400" kern="1200">
                <a:solidFill>
                  <a:schemeClr val="tx1"/>
                </a:solidFill>
                <a:latin typeface="HelveticaNeueLT Std Lt" pitchFamily="34" charset="0"/>
                <a:ea typeface="+mn-ea"/>
                <a:cs typeface="+mn-cs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▪"/>
              <a:defRPr sz="2000" kern="1200">
                <a:solidFill>
                  <a:schemeClr val="tx1"/>
                </a:solidFill>
                <a:latin typeface="HelveticaNeueLT Std Lt" pitchFamily="34" charset="0"/>
                <a:ea typeface="+mn-ea"/>
                <a:cs typeface="+mn-cs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▫"/>
              <a:defRPr kern="1200">
                <a:solidFill>
                  <a:schemeClr val="tx1"/>
                </a:solidFill>
                <a:latin typeface="HelveticaNeueLT Std Lt" pitchFamily="34" charset="0"/>
                <a:ea typeface="+mn-ea"/>
                <a:cs typeface="+mn-cs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"/>
              <a:defRPr sz="1600" kern="1200">
                <a:solidFill>
                  <a:schemeClr val="tx1"/>
                </a:solidFill>
                <a:latin typeface="HelveticaNeueLT Std Lt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Arial" panose="020B0604020202020204" pitchFamily="34" charset="0"/>
              <a:buChar char="•"/>
            </a:pPr>
            <a:r>
              <a:rPr lang="en-GB" dirty="0" smtClean="0"/>
              <a:t>System applied in 2015 in the southern transept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dirty="0" smtClean="0"/>
              <a:t>Measurements: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GB" sz="2000" dirty="0" smtClean="0"/>
              <a:t>Before application (January 2015)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GB" sz="2000" dirty="0" smtClean="0"/>
              <a:t>12 months after application (January 2016)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GB" sz="2000" dirty="0" smtClean="0"/>
              <a:t>Planned: 24 months after application (January 2017)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dirty="0" smtClean="0"/>
              <a:t>Measured at 3 locations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GB" sz="2000" dirty="0" smtClean="0"/>
              <a:t>Including a reference location outside the area of influence of the device </a:t>
            </a:r>
            <a:endParaRPr lang="nl-NL" sz="2000" dirty="0"/>
          </a:p>
        </p:txBody>
      </p:sp>
    </p:spTree>
    <p:extLst>
      <p:ext uri="{BB962C8B-B14F-4D97-AF65-F5344CB8AC3E}">
        <p14:creationId xmlns:p14="http://schemas.microsoft.com/office/powerpoint/2010/main" val="34278135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4294967295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r>
              <a:rPr lang="it-IT" smtClean="0"/>
              <a:t>yves.vanhellemont@bbri.be</a:t>
            </a:r>
            <a:endParaRPr lang="en-GB" dirty="0"/>
          </a:p>
        </p:txBody>
      </p:sp>
      <p:sp>
        <p:nvSpPr>
          <p:cNvPr id="3" name="Rettangolo 14"/>
          <p:cNvSpPr/>
          <p:nvPr/>
        </p:nvSpPr>
        <p:spPr>
          <a:xfrm>
            <a:off x="0" y="6309320"/>
            <a:ext cx="9144000" cy="548680"/>
          </a:xfrm>
          <a:prstGeom prst="rect">
            <a:avLst/>
          </a:prstGeom>
          <a:solidFill>
            <a:srgbClr val="F5514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4294967295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GB" dirty="0" smtClean="0"/>
              <a:t>Yves Vanhellemont</a:t>
            </a:r>
            <a:endParaRPr lang="en-GB" dirty="0"/>
          </a:p>
        </p:txBody>
      </p:sp>
      <p:sp>
        <p:nvSpPr>
          <p:cNvPr id="5" name="Segnaposto piè di pagina 4"/>
          <p:cNvSpPr txBox="1">
            <a:spLocks/>
          </p:cNvSpPr>
          <p:nvPr/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defPPr>
              <a:defRPr lang="fr-BE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9pPr>
          </a:lstStyle>
          <a:p>
            <a:r>
              <a:rPr lang="it-IT" dirty="0" smtClean="0"/>
              <a:t>yves.vanhellemont@bbri.be</a:t>
            </a:r>
            <a:endParaRPr lang="en-GB" dirty="0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294967295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 algn="r"/>
            <a:r>
              <a:rPr lang="en-GB" dirty="0" smtClean="0"/>
              <a:t>13</a:t>
            </a:r>
            <a:endParaRPr lang="en-GB" dirty="0"/>
          </a:p>
        </p:txBody>
      </p:sp>
      <p:sp>
        <p:nvSpPr>
          <p:cNvPr id="7" name="TextBox 6"/>
          <p:cNvSpPr txBox="1"/>
          <p:nvPr/>
        </p:nvSpPr>
        <p:spPr>
          <a:xfrm>
            <a:off x="395536" y="332656"/>
            <a:ext cx="607127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Saint </a:t>
            </a:r>
            <a:r>
              <a:rPr lang="en-GB" sz="3200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Bavo</a:t>
            </a:r>
            <a:r>
              <a:rPr lang="en-GB" sz="32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Church, Haarlem (</a:t>
            </a:r>
            <a:r>
              <a:rPr lang="en-GB" sz="3200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Nl</a:t>
            </a:r>
            <a:r>
              <a:rPr lang="en-GB" sz="32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)</a:t>
            </a:r>
            <a:endParaRPr lang="en-GB" sz="3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9" name="Content Placeholder 6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80508" y="1167493"/>
            <a:ext cx="8701806" cy="3943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32295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4294967295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r>
              <a:rPr lang="it-IT" smtClean="0"/>
              <a:t>yves.vanhellemont@bbri.be</a:t>
            </a:r>
            <a:endParaRPr lang="en-GB" dirty="0"/>
          </a:p>
        </p:txBody>
      </p:sp>
      <p:sp>
        <p:nvSpPr>
          <p:cNvPr id="3" name="Rettangolo 14"/>
          <p:cNvSpPr/>
          <p:nvPr/>
        </p:nvSpPr>
        <p:spPr>
          <a:xfrm>
            <a:off x="0" y="6309320"/>
            <a:ext cx="9144000" cy="548680"/>
          </a:xfrm>
          <a:prstGeom prst="rect">
            <a:avLst/>
          </a:prstGeom>
          <a:solidFill>
            <a:srgbClr val="F5514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4294967295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GB" dirty="0" smtClean="0"/>
              <a:t>Yves Vanhellemont</a:t>
            </a:r>
            <a:endParaRPr lang="en-GB" dirty="0"/>
          </a:p>
        </p:txBody>
      </p:sp>
      <p:sp>
        <p:nvSpPr>
          <p:cNvPr id="5" name="Segnaposto piè di pagina 4"/>
          <p:cNvSpPr txBox="1">
            <a:spLocks/>
          </p:cNvSpPr>
          <p:nvPr/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defPPr>
              <a:defRPr lang="fr-BE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9pPr>
          </a:lstStyle>
          <a:p>
            <a:r>
              <a:rPr lang="it-IT" dirty="0" smtClean="0"/>
              <a:t>yves.vanhellemont@bbri.be</a:t>
            </a:r>
            <a:endParaRPr lang="en-GB" dirty="0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294967295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 algn="r"/>
            <a:r>
              <a:rPr lang="en-GB" dirty="0" smtClean="0"/>
              <a:t>14</a:t>
            </a:r>
            <a:endParaRPr lang="en-GB" dirty="0"/>
          </a:p>
        </p:txBody>
      </p:sp>
      <p:sp>
        <p:nvSpPr>
          <p:cNvPr id="7" name="TextBox 6"/>
          <p:cNvSpPr txBox="1"/>
          <p:nvPr/>
        </p:nvSpPr>
        <p:spPr>
          <a:xfrm>
            <a:off x="395536" y="332656"/>
            <a:ext cx="607127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Saint </a:t>
            </a:r>
            <a:r>
              <a:rPr lang="en-GB" sz="3200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Bavo</a:t>
            </a:r>
            <a:r>
              <a:rPr lang="en-GB" sz="32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Church, Haarlem (</a:t>
            </a:r>
            <a:r>
              <a:rPr lang="en-GB" sz="3200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Nl</a:t>
            </a:r>
            <a:r>
              <a:rPr lang="en-GB" sz="32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)</a:t>
            </a:r>
            <a:endParaRPr lang="en-GB" sz="3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9" name="Picture 8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982576"/>
            <a:ext cx="4042792" cy="2536318"/>
          </a:xfrm>
          <a:prstGeom prst="rect">
            <a:avLst/>
          </a:prstGeom>
          <a:noFill/>
        </p:spPr>
      </p:pic>
      <p:pic>
        <p:nvPicPr>
          <p:cNvPr id="10" name="Picture 9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982576"/>
            <a:ext cx="4038443" cy="2530645"/>
          </a:xfrm>
          <a:prstGeom prst="rect">
            <a:avLst/>
          </a:prstGeom>
          <a:noFill/>
        </p:spPr>
      </p:pic>
      <p:pic>
        <p:nvPicPr>
          <p:cNvPr id="11" name="Picture 10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3584039"/>
            <a:ext cx="4042792" cy="2537454"/>
          </a:xfrm>
          <a:prstGeom prst="rect">
            <a:avLst/>
          </a:prstGeom>
          <a:noFill/>
        </p:spPr>
      </p:pic>
      <p:sp>
        <p:nvSpPr>
          <p:cNvPr id="12" name="Content Placeholder 2"/>
          <p:cNvSpPr txBox="1">
            <a:spLocks/>
          </p:cNvSpPr>
          <p:nvPr/>
        </p:nvSpPr>
        <p:spPr>
          <a:xfrm>
            <a:off x="4572000" y="3861048"/>
            <a:ext cx="4038443" cy="3681782"/>
          </a:xfrm>
          <a:prstGeom prst="rect">
            <a:avLst/>
          </a:prstGeom>
        </p:spPr>
        <p:txBody>
          <a:bodyPr/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◘"/>
              <a:defRPr sz="2800" kern="1200">
                <a:solidFill>
                  <a:schemeClr val="tx1"/>
                </a:solidFill>
                <a:latin typeface="HelveticaNeueLT Std Lt" pitchFamily="34" charset="0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  <a:defRPr sz="2400" kern="1200">
                <a:solidFill>
                  <a:schemeClr val="tx1"/>
                </a:solidFill>
                <a:latin typeface="HelveticaNeueLT Std Lt" pitchFamily="34" charset="0"/>
                <a:ea typeface="+mn-ea"/>
                <a:cs typeface="+mn-cs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▪"/>
              <a:defRPr sz="2000" kern="1200">
                <a:solidFill>
                  <a:schemeClr val="tx1"/>
                </a:solidFill>
                <a:latin typeface="HelveticaNeueLT Std Lt" pitchFamily="34" charset="0"/>
                <a:ea typeface="+mn-ea"/>
                <a:cs typeface="+mn-cs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▫"/>
              <a:defRPr kern="1200">
                <a:solidFill>
                  <a:schemeClr val="tx1"/>
                </a:solidFill>
                <a:latin typeface="HelveticaNeueLT Std Lt" pitchFamily="34" charset="0"/>
                <a:ea typeface="+mn-ea"/>
                <a:cs typeface="+mn-cs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"/>
              <a:defRPr sz="1600" kern="1200">
                <a:solidFill>
                  <a:schemeClr val="tx1"/>
                </a:solidFill>
                <a:latin typeface="HelveticaNeueLT Std Lt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Arial" panose="020B0604020202020204" pitchFamily="34" charset="0"/>
              <a:buChar char="•"/>
            </a:pPr>
            <a:r>
              <a:rPr lang="en-GB" sz="1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Results in the reference zone show that there are some fluctuations in MC, which is normal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sz="1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Location 1: 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GB" sz="1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 slight initial decrease in MC at depth 15-30 cm, but remaining (too) high, even after two years after the installation.</a:t>
            </a:r>
            <a:endParaRPr lang="en-GB" sz="10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lvl="1">
              <a:buFont typeface="Arial" panose="020B0604020202020204" pitchFamily="34" charset="0"/>
              <a:buChar char="•"/>
            </a:pPr>
            <a:r>
              <a:rPr lang="en-GB" sz="1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At depth 5-15 cm, hardly any evolution in MC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sz="1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Location 2: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GB" sz="1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Increase of the MC, for both depths. </a:t>
            </a:r>
          </a:p>
          <a:p>
            <a:pPr>
              <a:buFont typeface="Arial" panose="020B0604020202020204" pitchFamily="34" charset="0"/>
              <a:buChar char="•"/>
            </a:pPr>
            <a:endParaRPr lang="en-GB" sz="1400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846742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4294967295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r>
              <a:rPr lang="it-IT" smtClean="0"/>
              <a:t>yves.vanhellemont@bbri.be</a:t>
            </a:r>
            <a:endParaRPr lang="en-GB" dirty="0"/>
          </a:p>
        </p:txBody>
      </p:sp>
      <p:sp>
        <p:nvSpPr>
          <p:cNvPr id="3" name="Rettangolo 14"/>
          <p:cNvSpPr/>
          <p:nvPr/>
        </p:nvSpPr>
        <p:spPr>
          <a:xfrm>
            <a:off x="0" y="6309320"/>
            <a:ext cx="9144000" cy="548680"/>
          </a:xfrm>
          <a:prstGeom prst="rect">
            <a:avLst/>
          </a:prstGeom>
          <a:solidFill>
            <a:srgbClr val="F5514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4294967295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GB" dirty="0" smtClean="0"/>
              <a:t>Yves Vanhellemont</a:t>
            </a:r>
            <a:endParaRPr lang="en-GB" dirty="0"/>
          </a:p>
        </p:txBody>
      </p:sp>
      <p:sp>
        <p:nvSpPr>
          <p:cNvPr id="5" name="Segnaposto piè di pagina 4"/>
          <p:cNvSpPr txBox="1">
            <a:spLocks/>
          </p:cNvSpPr>
          <p:nvPr/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defPPr>
              <a:defRPr lang="fr-BE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9pPr>
          </a:lstStyle>
          <a:p>
            <a:r>
              <a:rPr lang="it-IT" dirty="0" smtClean="0"/>
              <a:t>yves.vanhellemont@bbri.be</a:t>
            </a:r>
            <a:endParaRPr lang="en-GB" dirty="0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294967295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 algn="r"/>
            <a:r>
              <a:rPr lang="en-GB" dirty="0" smtClean="0"/>
              <a:t>15</a:t>
            </a:r>
            <a:endParaRPr lang="en-GB" dirty="0"/>
          </a:p>
        </p:txBody>
      </p:sp>
      <p:sp>
        <p:nvSpPr>
          <p:cNvPr id="7" name="TextBox 6"/>
          <p:cNvSpPr txBox="1"/>
          <p:nvPr/>
        </p:nvSpPr>
        <p:spPr>
          <a:xfrm>
            <a:off x="395536" y="332656"/>
            <a:ext cx="462357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Paardenmarkt</a:t>
            </a:r>
            <a:r>
              <a:rPr lang="en-GB" sz="32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Delft (</a:t>
            </a:r>
            <a:r>
              <a:rPr lang="en-GB" sz="3200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Nl</a:t>
            </a:r>
            <a:r>
              <a:rPr lang="en-GB" sz="32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)</a:t>
            </a:r>
            <a:endParaRPr lang="en-GB" sz="3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8" name="Picture 7" descr="C:\WTCB\emerisda\artikel WTA\miedema vanhellemont - oude versie\figuren Linda Miedema\paardenmarkt exterieur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4200" y="1037301"/>
            <a:ext cx="5531644" cy="3479309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Content Placeholder 5"/>
          <p:cNvSpPr txBox="1">
            <a:spLocks/>
          </p:cNvSpPr>
          <p:nvPr/>
        </p:nvSpPr>
        <p:spPr>
          <a:xfrm>
            <a:off x="3161687" y="4758537"/>
            <a:ext cx="5716226" cy="1308855"/>
          </a:xfrm>
          <a:prstGeom prst="rect">
            <a:avLst/>
          </a:prstGeom>
        </p:spPr>
        <p:txBody>
          <a:bodyPr/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◘"/>
              <a:defRPr sz="2800" kern="1200">
                <a:solidFill>
                  <a:schemeClr val="tx1"/>
                </a:solidFill>
                <a:latin typeface="HelveticaNeueLT Std Lt" pitchFamily="34" charset="0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  <a:defRPr sz="2400" kern="1200">
                <a:solidFill>
                  <a:schemeClr val="tx1"/>
                </a:solidFill>
                <a:latin typeface="HelveticaNeueLT Std Lt" pitchFamily="34" charset="0"/>
                <a:ea typeface="+mn-ea"/>
                <a:cs typeface="+mn-cs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▪"/>
              <a:defRPr sz="2000" kern="1200">
                <a:solidFill>
                  <a:schemeClr val="tx1"/>
                </a:solidFill>
                <a:latin typeface="HelveticaNeueLT Std Lt" pitchFamily="34" charset="0"/>
                <a:ea typeface="+mn-ea"/>
                <a:cs typeface="+mn-cs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▫"/>
              <a:defRPr kern="1200">
                <a:solidFill>
                  <a:schemeClr val="tx1"/>
                </a:solidFill>
                <a:latin typeface="HelveticaNeueLT Std Lt" pitchFamily="34" charset="0"/>
                <a:ea typeface="+mn-ea"/>
                <a:cs typeface="+mn-cs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"/>
              <a:defRPr sz="1600" kern="1200">
                <a:solidFill>
                  <a:schemeClr val="tx1"/>
                </a:solidFill>
                <a:latin typeface="HelveticaNeueLT Std Lt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Arial" panose="020B0604020202020204" pitchFamily="34" charset="0"/>
              <a:buChar char="•"/>
            </a:pPr>
            <a:r>
              <a:rPr lang="nl-NL" sz="1800" dirty="0" err="1" smtClean="0"/>
              <a:t>Former</a:t>
            </a:r>
            <a:r>
              <a:rPr lang="nl-NL" sz="1800" dirty="0" smtClean="0"/>
              <a:t> </a:t>
            </a:r>
            <a:r>
              <a:rPr lang="nl-NL" sz="1800" dirty="0" err="1" smtClean="0"/>
              <a:t>artillery</a:t>
            </a:r>
            <a:r>
              <a:rPr lang="nl-NL" sz="1800" dirty="0" smtClean="0"/>
              <a:t> warehouse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nl-NL" sz="1800" dirty="0" err="1" smtClean="0"/>
              <a:t>Constructed</a:t>
            </a:r>
            <a:r>
              <a:rPr lang="nl-NL" sz="1800" dirty="0" smtClean="0"/>
              <a:t> in </a:t>
            </a:r>
            <a:r>
              <a:rPr lang="nl-NL" sz="1800" dirty="0" err="1" smtClean="0"/>
              <a:t>the</a:t>
            </a:r>
            <a:r>
              <a:rPr lang="nl-NL" sz="1800" dirty="0" smtClean="0"/>
              <a:t> 17th </a:t>
            </a:r>
            <a:r>
              <a:rPr lang="nl-NL" sz="1800" dirty="0" err="1" smtClean="0"/>
              <a:t>century</a:t>
            </a:r>
            <a:endParaRPr lang="nl-NL" sz="1800" dirty="0" smtClean="0"/>
          </a:p>
          <a:p>
            <a:pPr>
              <a:buFont typeface="Arial" panose="020B0604020202020204" pitchFamily="34" charset="0"/>
              <a:buChar char="•"/>
            </a:pPr>
            <a:r>
              <a:rPr lang="nl-NL" sz="1800" dirty="0" err="1" smtClean="0"/>
              <a:t>Constructed</a:t>
            </a:r>
            <a:r>
              <a:rPr lang="nl-NL" sz="1800" dirty="0" smtClean="0"/>
              <a:t> in </a:t>
            </a:r>
            <a:r>
              <a:rPr lang="nl-NL" sz="1800" dirty="0" err="1" smtClean="0"/>
              <a:t>brick</a:t>
            </a:r>
            <a:r>
              <a:rPr lang="nl-NL" sz="1800" dirty="0" smtClean="0"/>
              <a:t> </a:t>
            </a:r>
            <a:r>
              <a:rPr lang="nl-NL" sz="1800" dirty="0" err="1" smtClean="0"/>
              <a:t>masonry</a:t>
            </a:r>
            <a:r>
              <a:rPr lang="nl-NL" sz="1800" dirty="0" smtClean="0"/>
              <a:t>, </a:t>
            </a:r>
            <a:r>
              <a:rPr lang="nl-NL" sz="1800" dirty="0" err="1" smtClean="0"/>
              <a:t>and</a:t>
            </a:r>
            <a:r>
              <a:rPr lang="nl-NL" sz="1800" dirty="0" smtClean="0"/>
              <a:t> subject </a:t>
            </a:r>
            <a:r>
              <a:rPr lang="nl-NL" sz="1800" dirty="0" err="1" smtClean="0"/>
              <a:t>to</a:t>
            </a:r>
            <a:r>
              <a:rPr lang="nl-NL" sz="1800" dirty="0" smtClean="0"/>
              <a:t> </a:t>
            </a:r>
            <a:r>
              <a:rPr lang="nl-NL" sz="1800" dirty="0" err="1" smtClean="0"/>
              <a:t>rising</a:t>
            </a:r>
            <a:r>
              <a:rPr lang="nl-NL" sz="1800" dirty="0" smtClean="0"/>
              <a:t> damp </a:t>
            </a:r>
            <a:r>
              <a:rPr lang="nl-NL" sz="1800" dirty="0" err="1" smtClean="0"/>
              <a:t>and</a:t>
            </a:r>
            <a:r>
              <a:rPr lang="nl-NL" sz="1800" dirty="0" smtClean="0"/>
              <a:t> </a:t>
            </a:r>
            <a:r>
              <a:rPr lang="nl-NL" sz="1800" dirty="0" err="1" smtClean="0"/>
              <a:t>salt</a:t>
            </a:r>
            <a:r>
              <a:rPr lang="nl-NL" sz="1800" dirty="0" smtClean="0"/>
              <a:t> </a:t>
            </a:r>
            <a:r>
              <a:rPr lang="nl-NL" sz="1800" dirty="0" err="1" smtClean="0"/>
              <a:t>crystallisation</a:t>
            </a:r>
            <a:r>
              <a:rPr lang="nl-NL" sz="1800" dirty="0" smtClean="0"/>
              <a:t>.</a:t>
            </a:r>
            <a:endParaRPr lang="nl-NL" sz="1800" dirty="0"/>
          </a:p>
        </p:txBody>
      </p:sp>
      <p:pic>
        <p:nvPicPr>
          <p:cNvPr id="10" name="Picture 9" descr="C:\WTCB\emerisda\artikel WTA\miedema vanhellemont - oude versie\figuren Linda Miedema\paardenmarkt schade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995859"/>
            <a:ext cx="2514104" cy="319249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4726374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4294967295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r>
              <a:rPr lang="it-IT" smtClean="0"/>
              <a:t>yves.vanhellemont@bbri.be</a:t>
            </a:r>
            <a:endParaRPr lang="en-GB" dirty="0"/>
          </a:p>
        </p:txBody>
      </p:sp>
      <p:sp>
        <p:nvSpPr>
          <p:cNvPr id="3" name="Rettangolo 14"/>
          <p:cNvSpPr/>
          <p:nvPr/>
        </p:nvSpPr>
        <p:spPr>
          <a:xfrm>
            <a:off x="0" y="6309320"/>
            <a:ext cx="9144000" cy="548680"/>
          </a:xfrm>
          <a:prstGeom prst="rect">
            <a:avLst/>
          </a:prstGeom>
          <a:solidFill>
            <a:srgbClr val="F5514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4294967295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GB" dirty="0" smtClean="0"/>
              <a:t>Yves Vanhellemont</a:t>
            </a:r>
            <a:endParaRPr lang="en-GB" dirty="0"/>
          </a:p>
        </p:txBody>
      </p:sp>
      <p:sp>
        <p:nvSpPr>
          <p:cNvPr id="5" name="Segnaposto piè di pagina 4"/>
          <p:cNvSpPr txBox="1">
            <a:spLocks/>
          </p:cNvSpPr>
          <p:nvPr/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defPPr>
              <a:defRPr lang="fr-BE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9pPr>
          </a:lstStyle>
          <a:p>
            <a:r>
              <a:rPr lang="it-IT" dirty="0" smtClean="0"/>
              <a:t>yves.vanhellemont@bbri.be</a:t>
            </a:r>
            <a:endParaRPr lang="en-GB" dirty="0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294967295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 algn="r"/>
            <a:r>
              <a:rPr lang="en-GB" dirty="0" smtClean="0"/>
              <a:t>16</a:t>
            </a:r>
            <a:endParaRPr lang="en-GB" dirty="0"/>
          </a:p>
        </p:txBody>
      </p:sp>
      <p:sp>
        <p:nvSpPr>
          <p:cNvPr id="7" name="TextBox 6"/>
          <p:cNvSpPr txBox="1"/>
          <p:nvPr/>
        </p:nvSpPr>
        <p:spPr>
          <a:xfrm>
            <a:off x="395536" y="332656"/>
            <a:ext cx="462357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Paardenmarkt</a:t>
            </a:r>
            <a:r>
              <a:rPr lang="en-GB" sz="32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Delft (</a:t>
            </a:r>
            <a:r>
              <a:rPr lang="en-GB" sz="3200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Nl</a:t>
            </a:r>
            <a:r>
              <a:rPr lang="en-GB" sz="32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)</a:t>
            </a:r>
            <a:endParaRPr lang="en-GB" sz="3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762000" y="1291472"/>
            <a:ext cx="7772400" cy="3778250"/>
          </a:xfrm>
          <a:prstGeom prst="rect">
            <a:avLst/>
          </a:prstGeom>
        </p:spPr>
        <p:txBody>
          <a:bodyPr/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◘"/>
              <a:defRPr sz="2800" kern="1200">
                <a:solidFill>
                  <a:schemeClr val="tx1"/>
                </a:solidFill>
                <a:latin typeface="HelveticaNeueLT Std Lt" pitchFamily="34" charset="0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  <a:defRPr sz="2400" kern="1200">
                <a:solidFill>
                  <a:schemeClr val="tx1"/>
                </a:solidFill>
                <a:latin typeface="HelveticaNeueLT Std Lt" pitchFamily="34" charset="0"/>
                <a:ea typeface="+mn-ea"/>
                <a:cs typeface="+mn-cs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▪"/>
              <a:defRPr sz="2000" kern="1200">
                <a:solidFill>
                  <a:schemeClr val="tx1"/>
                </a:solidFill>
                <a:latin typeface="HelveticaNeueLT Std Lt" pitchFamily="34" charset="0"/>
                <a:ea typeface="+mn-ea"/>
                <a:cs typeface="+mn-cs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▫"/>
              <a:defRPr kern="1200">
                <a:solidFill>
                  <a:schemeClr val="tx1"/>
                </a:solidFill>
                <a:latin typeface="HelveticaNeueLT Std Lt" pitchFamily="34" charset="0"/>
                <a:ea typeface="+mn-ea"/>
                <a:cs typeface="+mn-cs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"/>
              <a:defRPr sz="1600" kern="1200">
                <a:solidFill>
                  <a:schemeClr val="tx1"/>
                </a:solidFill>
                <a:latin typeface="HelveticaNeueLT Std Lt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Arial" panose="020B0604020202020204" pitchFamily="34" charset="0"/>
              <a:buChar char="•"/>
            </a:pPr>
            <a:r>
              <a:rPr lang="en-GB" dirty="0" smtClean="0"/>
              <a:t>Installation of two systems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dirty="0" smtClean="0"/>
              <a:t>Measurements: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GB" sz="2000" dirty="0" smtClean="0"/>
              <a:t>Before application 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GB" sz="2000" dirty="0" smtClean="0"/>
              <a:t>10 months after application </a:t>
            </a:r>
          </a:p>
          <a:p>
            <a:pPr marL="457200" lvl="1" indent="0">
              <a:buNone/>
            </a:pPr>
            <a:endParaRPr lang="en-GB" sz="2000" dirty="0" smtClean="0"/>
          </a:p>
        </p:txBody>
      </p:sp>
    </p:spTree>
    <p:extLst>
      <p:ext uri="{BB962C8B-B14F-4D97-AF65-F5344CB8AC3E}">
        <p14:creationId xmlns:p14="http://schemas.microsoft.com/office/powerpoint/2010/main" val="27468371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4294967295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r>
              <a:rPr lang="it-IT" smtClean="0"/>
              <a:t>yves.vanhellemont@bbri.be</a:t>
            </a:r>
            <a:endParaRPr lang="en-GB" dirty="0"/>
          </a:p>
        </p:txBody>
      </p:sp>
      <p:sp>
        <p:nvSpPr>
          <p:cNvPr id="3" name="Rettangolo 14"/>
          <p:cNvSpPr/>
          <p:nvPr/>
        </p:nvSpPr>
        <p:spPr>
          <a:xfrm>
            <a:off x="0" y="6309320"/>
            <a:ext cx="9144000" cy="548680"/>
          </a:xfrm>
          <a:prstGeom prst="rect">
            <a:avLst/>
          </a:prstGeom>
          <a:solidFill>
            <a:srgbClr val="F5514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4294967295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GB" dirty="0" smtClean="0"/>
              <a:t>Yves Vanhellemont</a:t>
            </a:r>
            <a:endParaRPr lang="en-GB" dirty="0"/>
          </a:p>
        </p:txBody>
      </p:sp>
      <p:sp>
        <p:nvSpPr>
          <p:cNvPr id="5" name="Segnaposto piè di pagina 4"/>
          <p:cNvSpPr txBox="1">
            <a:spLocks/>
          </p:cNvSpPr>
          <p:nvPr/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defPPr>
              <a:defRPr lang="fr-BE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9pPr>
          </a:lstStyle>
          <a:p>
            <a:r>
              <a:rPr lang="it-IT" dirty="0" smtClean="0"/>
              <a:t>yves.vanhellemont@bbri.be</a:t>
            </a:r>
            <a:endParaRPr lang="en-GB" dirty="0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294967295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 algn="r"/>
            <a:r>
              <a:rPr lang="en-GB" dirty="0" smtClean="0"/>
              <a:t>17</a:t>
            </a:r>
            <a:endParaRPr lang="en-GB" dirty="0"/>
          </a:p>
        </p:txBody>
      </p:sp>
      <p:sp>
        <p:nvSpPr>
          <p:cNvPr id="7" name="TextBox 6"/>
          <p:cNvSpPr txBox="1"/>
          <p:nvPr/>
        </p:nvSpPr>
        <p:spPr>
          <a:xfrm>
            <a:off x="395536" y="332656"/>
            <a:ext cx="462357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Paardenmarkt</a:t>
            </a:r>
            <a:r>
              <a:rPr lang="en-GB" sz="32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Delft (</a:t>
            </a:r>
            <a:r>
              <a:rPr lang="en-GB" sz="3200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Nl</a:t>
            </a:r>
            <a:r>
              <a:rPr lang="en-GB" sz="32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)</a:t>
            </a:r>
            <a:endParaRPr lang="en-GB" sz="3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8" name="Picture 7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964461"/>
            <a:ext cx="8424935" cy="520833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0246787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4294967295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r>
              <a:rPr lang="it-IT" smtClean="0"/>
              <a:t>yves.vanhellemont@bbri.be</a:t>
            </a:r>
            <a:endParaRPr lang="en-GB" dirty="0"/>
          </a:p>
        </p:txBody>
      </p:sp>
      <p:sp>
        <p:nvSpPr>
          <p:cNvPr id="3" name="Rettangolo 14"/>
          <p:cNvSpPr/>
          <p:nvPr/>
        </p:nvSpPr>
        <p:spPr>
          <a:xfrm>
            <a:off x="0" y="6309320"/>
            <a:ext cx="9144000" cy="548680"/>
          </a:xfrm>
          <a:prstGeom prst="rect">
            <a:avLst/>
          </a:prstGeom>
          <a:solidFill>
            <a:srgbClr val="F5514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4294967295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GB" dirty="0" smtClean="0"/>
              <a:t>Yves Vanhellemont</a:t>
            </a:r>
            <a:endParaRPr lang="en-GB" dirty="0"/>
          </a:p>
        </p:txBody>
      </p:sp>
      <p:sp>
        <p:nvSpPr>
          <p:cNvPr id="5" name="Segnaposto piè di pagina 4"/>
          <p:cNvSpPr txBox="1">
            <a:spLocks/>
          </p:cNvSpPr>
          <p:nvPr/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defPPr>
              <a:defRPr lang="fr-BE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9pPr>
          </a:lstStyle>
          <a:p>
            <a:r>
              <a:rPr lang="it-IT" dirty="0" smtClean="0"/>
              <a:t>yves.vanhellemont@bbri.be</a:t>
            </a:r>
            <a:endParaRPr lang="en-GB" dirty="0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294967295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 algn="r"/>
            <a:r>
              <a:rPr lang="en-GB" dirty="0" smtClean="0"/>
              <a:t>18</a:t>
            </a:r>
            <a:endParaRPr lang="en-GB" dirty="0"/>
          </a:p>
        </p:txBody>
      </p:sp>
      <p:sp>
        <p:nvSpPr>
          <p:cNvPr id="7" name="TextBox 6"/>
          <p:cNvSpPr txBox="1"/>
          <p:nvPr/>
        </p:nvSpPr>
        <p:spPr>
          <a:xfrm>
            <a:off x="395536" y="332656"/>
            <a:ext cx="647286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Saint Martin church, </a:t>
            </a:r>
            <a:r>
              <a:rPr lang="en-GB" sz="3200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Genappe</a:t>
            </a:r>
            <a:r>
              <a:rPr lang="en-GB" sz="32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(BE)</a:t>
            </a:r>
            <a:endParaRPr lang="en-GB" sz="3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10" name="Picture 2" descr="kerk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252000" y="1245947"/>
            <a:ext cx="3555372" cy="43611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Content Placeholder 2"/>
          <p:cNvSpPr txBox="1">
            <a:spLocks/>
          </p:cNvSpPr>
          <p:nvPr/>
        </p:nvSpPr>
        <p:spPr>
          <a:xfrm>
            <a:off x="4012324" y="1245947"/>
            <a:ext cx="4522076" cy="4361103"/>
          </a:xfrm>
          <a:prstGeom prst="rect">
            <a:avLst/>
          </a:prstGeom>
        </p:spPr>
        <p:txBody>
          <a:bodyPr/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◘"/>
              <a:defRPr sz="2800" kern="1200">
                <a:solidFill>
                  <a:schemeClr val="tx1"/>
                </a:solidFill>
                <a:latin typeface="HelveticaNeueLT Std Lt" pitchFamily="34" charset="0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  <a:defRPr sz="2400" kern="1200">
                <a:solidFill>
                  <a:schemeClr val="tx1"/>
                </a:solidFill>
                <a:latin typeface="HelveticaNeueLT Std Lt" pitchFamily="34" charset="0"/>
                <a:ea typeface="+mn-ea"/>
                <a:cs typeface="+mn-cs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▪"/>
              <a:defRPr sz="2000" kern="1200">
                <a:solidFill>
                  <a:schemeClr val="tx1"/>
                </a:solidFill>
                <a:latin typeface="HelveticaNeueLT Std Lt" pitchFamily="34" charset="0"/>
                <a:ea typeface="+mn-ea"/>
                <a:cs typeface="+mn-cs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▫"/>
              <a:defRPr kern="1200">
                <a:solidFill>
                  <a:schemeClr val="tx1"/>
                </a:solidFill>
                <a:latin typeface="HelveticaNeueLT Std Lt" pitchFamily="34" charset="0"/>
                <a:ea typeface="+mn-ea"/>
                <a:cs typeface="+mn-cs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"/>
              <a:defRPr sz="1600" kern="1200">
                <a:solidFill>
                  <a:schemeClr val="tx1"/>
                </a:solidFill>
                <a:latin typeface="HelveticaNeueLT Std Lt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Arial" panose="020B0604020202020204" pitchFamily="34" charset="0"/>
              <a:buChar char="•"/>
            </a:pPr>
            <a:r>
              <a:rPr lang="en-GB" sz="1800" smtClean="0"/>
              <a:t>Parish church for the commune of Ways, constructed in 1767</a:t>
            </a:r>
          </a:p>
          <a:p>
            <a:pPr>
              <a:buFont typeface="Arial" panose="020B0604020202020204" pitchFamily="34" charset="0"/>
              <a:buChar char="•"/>
            </a:pPr>
            <a:endParaRPr lang="en-GB" sz="1800" smtClean="0"/>
          </a:p>
          <a:p>
            <a:pPr>
              <a:buFont typeface="Arial" panose="020B0604020202020204" pitchFamily="34" charset="0"/>
              <a:buChar char="•"/>
            </a:pPr>
            <a:r>
              <a:rPr lang="en-GB" sz="1800" smtClean="0"/>
              <a:t>Listed in 1963</a:t>
            </a:r>
          </a:p>
          <a:p>
            <a:pPr>
              <a:buFont typeface="Arial" panose="020B0604020202020204" pitchFamily="34" charset="0"/>
              <a:buChar char="•"/>
            </a:pPr>
            <a:endParaRPr lang="en-GB" sz="1800" smtClean="0"/>
          </a:p>
          <a:p>
            <a:pPr>
              <a:buFont typeface="Arial" panose="020B0604020202020204" pitchFamily="34" charset="0"/>
              <a:buChar char="•"/>
            </a:pPr>
            <a:r>
              <a:rPr lang="en-GB" sz="1800" smtClean="0"/>
              <a:t>Structure mainly brick masonry (with a lower part in lime stone), wall thickness about 87 cm</a:t>
            </a:r>
          </a:p>
          <a:p>
            <a:pPr>
              <a:buFont typeface="Arial" panose="020B0604020202020204" pitchFamily="34" charset="0"/>
              <a:buChar char="•"/>
            </a:pPr>
            <a:endParaRPr lang="en-GB" sz="1800" smtClean="0"/>
          </a:p>
          <a:p>
            <a:pPr>
              <a:buFont typeface="Arial" panose="020B0604020202020204" pitchFamily="34" charset="0"/>
              <a:buChar char="•"/>
            </a:pPr>
            <a:r>
              <a:rPr lang="en-GB" sz="1800" smtClean="0"/>
              <a:t>Humidity problems due to proximity of a river, and high groundwaterlevel.</a:t>
            </a:r>
          </a:p>
          <a:p>
            <a:pPr>
              <a:buFont typeface="Arial" panose="020B0604020202020204" pitchFamily="34" charset="0"/>
              <a:buChar char="•"/>
            </a:pPr>
            <a:endParaRPr lang="en-GB" sz="1800" smtClean="0"/>
          </a:p>
          <a:p>
            <a:pPr>
              <a:buFont typeface="Arial" panose="020B0604020202020204" pitchFamily="34" charset="0"/>
              <a:buChar char="•"/>
            </a:pPr>
            <a:endParaRPr lang="en-GB" sz="1800" smtClean="0"/>
          </a:p>
          <a:p>
            <a:pPr>
              <a:buFont typeface="Arial" panose="020B0604020202020204" pitchFamily="34" charset="0"/>
              <a:buChar char="•"/>
            </a:pPr>
            <a:endParaRPr lang="en-GB" sz="1800" smtClean="0"/>
          </a:p>
          <a:p>
            <a:pPr>
              <a:buFont typeface="Arial" panose="020B0604020202020204" pitchFamily="34" charset="0"/>
              <a:buChar char="•"/>
            </a:pPr>
            <a:endParaRPr lang="en-GB" sz="1800" dirty="0"/>
          </a:p>
        </p:txBody>
      </p:sp>
    </p:spTree>
    <p:extLst>
      <p:ext uri="{BB962C8B-B14F-4D97-AF65-F5344CB8AC3E}">
        <p14:creationId xmlns:p14="http://schemas.microsoft.com/office/powerpoint/2010/main" val="32230064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4294967295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r>
              <a:rPr lang="it-IT" smtClean="0"/>
              <a:t>yves.vanhellemont@bbri.be</a:t>
            </a:r>
            <a:endParaRPr lang="en-GB" dirty="0"/>
          </a:p>
        </p:txBody>
      </p:sp>
      <p:sp>
        <p:nvSpPr>
          <p:cNvPr id="3" name="Rettangolo 14"/>
          <p:cNvSpPr/>
          <p:nvPr/>
        </p:nvSpPr>
        <p:spPr>
          <a:xfrm>
            <a:off x="0" y="6309320"/>
            <a:ext cx="9144000" cy="548680"/>
          </a:xfrm>
          <a:prstGeom prst="rect">
            <a:avLst/>
          </a:prstGeom>
          <a:solidFill>
            <a:srgbClr val="F5514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4294967295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GB" dirty="0" smtClean="0"/>
              <a:t>Yves Vanhellemont</a:t>
            </a:r>
            <a:endParaRPr lang="en-GB" dirty="0"/>
          </a:p>
        </p:txBody>
      </p:sp>
      <p:sp>
        <p:nvSpPr>
          <p:cNvPr id="5" name="Segnaposto piè di pagina 4"/>
          <p:cNvSpPr txBox="1">
            <a:spLocks/>
          </p:cNvSpPr>
          <p:nvPr/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defPPr>
              <a:defRPr lang="fr-BE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9pPr>
          </a:lstStyle>
          <a:p>
            <a:r>
              <a:rPr lang="it-IT" dirty="0" smtClean="0"/>
              <a:t>yves.vanhellemont@bbri.be</a:t>
            </a:r>
            <a:endParaRPr lang="en-GB" dirty="0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294967295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 algn="r"/>
            <a:r>
              <a:rPr lang="en-GB" dirty="0" smtClean="0"/>
              <a:t>1</a:t>
            </a:r>
            <a:endParaRPr lang="en-GB" dirty="0"/>
          </a:p>
        </p:txBody>
      </p:sp>
      <p:sp>
        <p:nvSpPr>
          <p:cNvPr id="7" name="Rettangolo 7"/>
          <p:cNvSpPr/>
          <p:nvPr/>
        </p:nvSpPr>
        <p:spPr>
          <a:xfrm>
            <a:off x="683568" y="620688"/>
            <a:ext cx="5544616" cy="1656184"/>
          </a:xfrm>
          <a:prstGeom prst="rect">
            <a:avLst/>
          </a:prstGeom>
          <a:noFill/>
          <a:ln w="38100">
            <a:solidFill>
              <a:srgbClr val="F5514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Rectangle 7"/>
          <p:cNvSpPr/>
          <p:nvPr/>
        </p:nvSpPr>
        <p:spPr>
          <a:xfrm>
            <a:off x="838200" y="643071"/>
            <a:ext cx="5389984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Are electrokinetic methods suitable for the treatment of rising damp?</a:t>
            </a:r>
            <a:endParaRPr lang="en-GB" sz="28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9" name="Sottotitolo 2"/>
          <p:cNvSpPr txBox="1">
            <a:spLocks/>
          </p:cNvSpPr>
          <p:nvPr/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r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1400" i="0" kern="1200" baseline="0">
                <a:solidFill>
                  <a:schemeClr val="tx1">
                    <a:tint val="75000"/>
                  </a:schemeClr>
                </a:solidFill>
                <a:latin typeface="HelveticaNeueLT Std Lt" pitchFamily="34" charset="0"/>
                <a:ea typeface="+mn-ea"/>
                <a:cs typeface="+mn-cs"/>
              </a:defRPr>
            </a:lvl1pPr>
            <a:lvl2pPr marL="457200" indent="0" algn="ctr" rtl="0" eaLnBrk="1" fontAlgn="base" hangingPunct="1">
              <a:spcBef>
                <a:spcPct val="20000"/>
              </a:spcBef>
              <a:spcAft>
                <a:spcPct val="0"/>
              </a:spcAft>
              <a:buFont typeface="Wingdings" pitchFamily="2" charset="2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HelveticaNeueLT Std Lt" pitchFamily="34" charset="0"/>
                <a:ea typeface="+mn-ea"/>
                <a:cs typeface="+mn-cs"/>
              </a:defRPr>
            </a:lvl2pPr>
            <a:lvl3pPr marL="914400" indent="0" algn="ctr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HelveticaNeueLT Std Lt" pitchFamily="34" charset="0"/>
                <a:ea typeface="+mn-ea"/>
                <a:cs typeface="+mn-cs"/>
              </a:defRPr>
            </a:lvl3pPr>
            <a:lvl4pPr marL="1371600" indent="0" algn="ctr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kern="1200">
                <a:solidFill>
                  <a:schemeClr val="tx1">
                    <a:tint val="75000"/>
                  </a:schemeClr>
                </a:solidFill>
                <a:latin typeface="HelveticaNeueLT Std Lt" pitchFamily="34" charset="0"/>
                <a:ea typeface="+mn-ea"/>
                <a:cs typeface="+mn-cs"/>
              </a:defRPr>
            </a:lvl4pPr>
            <a:lvl5pPr marL="1828800" indent="0" algn="ctr" rtl="0" eaLnBrk="1" fontAlgn="base" hangingPunct="1">
              <a:spcBef>
                <a:spcPct val="20000"/>
              </a:spcBef>
              <a:spcAft>
                <a:spcPct val="0"/>
              </a:spcAft>
              <a:buFont typeface="Wingdings" pitchFamily="2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HelveticaNeueLT Std Lt" pitchFamily="34" charset="0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 sz="1800" dirty="0" smtClean="0"/>
              <a:t>Yves Vanhellemont, Michael de Bouw, Samuel Dubois </a:t>
            </a:r>
          </a:p>
          <a:p>
            <a:r>
              <a:rPr lang="it-IT" dirty="0" smtClean="0"/>
              <a:t>Belgian Building Research Institute (BBRI)</a:t>
            </a:r>
          </a:p>
          <a:p>
            <a:r>
              <a:rPr lang="it-IT" sz="1800" dirty="0" smtClean="0"/>
              <a:t>Jan Bolhuis, Barbara Lubelli, Linda Miedema, Rob van Hees</a:t>
            </a:r>
          </a:p>
          <a:p>
            <a:r>
              <a:rPr lang="it-IT" dirty="0" smtClean="0"/>
              <a:t>Delft University of Technology (TUDelft) </a:t>
            </a:r>
            <a:endParaRPr lang="en-GB" dirty="0"/>
          </a:p>
        </p:txBody>
      </p:sp>
      <p:sp>
        <p:nvSpPr>
          <p:cNvPr id="10" name="Rettangolo 17"/>
          <p:cNvSpPr/>
          <p:nvPr/>
        </p:nvSpPr>
        <p:spPr>
          <a:xfrm flipH="1">
            <a:off x="7812360" y="3861048"/>
            <a:ext cx="288032" cy="2016224"/>
          </a:xfrm>
          <a:prstGeom prst="rect">
            <a:avLst/>
          </a:prstGeom>
          <a:solidFill>
            <a:srgbClr val="F5514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AutoShape 2" descr="BBRI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9792" y="5199719"/>
            <a:ext cx="1191254" cy="432822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8632" y="4987737"/>
            <a:ext cx="1080954" cy="7193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28317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9575093-15EF-4367-92E5-01EB3BB3CFFC}" type="datetime4">
              <a:rPr lang="en-US" smtClean="0"/>
              <a:pPr>
                <a:defRPr/>
              </a:pPr>
              <a:t>June 11, 2018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0B397C42-9D54-4768-B136-6182F5FDC31B}" type="slidenum">
              <a:rPr lang="en-US" smtClean="0"/>
              <a:pPr>
                <a:defRPr/>
              </a:pPr>
              <a:t>20</a:t>
            </a:fld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535015" y="0"/>
            <a:ext cx="10679015" cy="83641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07890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4294967295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r>
              <a:rPr lang="it-IT" smtClean="0"/>
              <a:t>yves.vanhellemont@bbri.be</a:t>
            </a:r>
            <a:endParaRPr lang="en-GB" dirty="0"/>
          </a:p>
        </p:txBody>
      </p:sp>
      <p:sp>
        <p:nvSpPr>
          <p:cNvPr id="3" name="Rettangolo 14"/>
          <p:cNvSpPr/>
          <p:nvPr/>
        </p:nvSpPr>
        <p:spPr>
          <a:xfrm>
            <a:off x="0" y="6309320"/>
            <a:ext cx="9144000" cy="548680"/>
          </a:xfrm>
          <a:prstGeom prst="rect">
            <a:avLst/>
          </a:prstGeom>
          <a:solidFill>
            <a:srgbClr val="F5514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4294967295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GB" dirty="0" smtClean="0"/>
              <a:t>Yves Vanhellemont</a:t>
            </a:r>
            <a:endParaRPr lang="en-GB" dirty="0"/>
          </a:p>
        </p:txBody>
      </p:sp>
      <p:sp>
        <p:nvSpPr>
          <p:cNvPr id="5" name="Segnaposto piè di pagina 4"/>
          <p:cNvSpPr txBox="1">
            <a:spLocks/>
          </p:cNvSpPr>
          <p:nvPr/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defPPr>
              <a:defRPr lang="fr-BE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9pPr>
          </a:lstStyle>
          <a:p>
            <a:r>
              <a:rPr lang="it-IT" dirty="0" smtClean="0"/>
              <a:t>yves.vanhellemont@bbri.be</a:t>
            </a:r>
            <a:endParaRPr lang="en-GB" dirty="0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294967295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 algn="r"/>
            <a:r>
              <a:rPr lang="en-GB" dirty="0" smtClean="0"/>
              <a:t>20</a:t>
            </a:r>
            <a:endParaRPr lang="en-GB" dirty="0"/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5933660" y="1501775"/>
            <a:ext cx="2862470" cy="4105275"/>
          </a:xfrm>
          <a:prstGeom prst="rect">
            <a:avLst/>
          </a:prstGeom>
        </p:spPr>
        <p:txBody>
          <a:bodyPr/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◘"/>
              <a:defRPr sz="2800" kern="1200">
                <a:solidFill>
                  <a:schemeClr val="tx1"/>
                </a:solidFill>
                <a:latin typeface="HelveticaNeueLT Std Lt" pitchFamily="34" charset="0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  <a:defRPr sz="2400" kern="1200">
                <a:solidFill>
                  <a:schemeClr val="tx1"/>
                </a:solidFill>
                <a:latin typeface="HelveticaNeueLT Std Lt" pitchFamily="34" charset="0"/>
                <a:ea typeface="+mn-ea"/>
                <a:cs typeface="+mn-cs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▪"/>
              <a:defRPr sz="2000" kern="1200">
                <a:solidFill>
                  <a:schemeClr val="tx1"/>
                </a:solidFill>
                <a:latin typeface="HelveticaNeueLT Std Lt" pitchFamily="34" charset="0"/>
                <a:ea typeface="+mn-ea"/>
                <a:cs typeface="+mn-cs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▫"/>
              <a:defRPr kern="1200">
                <a:solidFill>
                  <a:schemeClr val="tx1"/>
                </a:solidFill>
                <a:latin typeface="HelveticaNeueLT Std Lt" pitchFamily="34" charset="0"/>
                <a:ea typeface="+mn-ea"/>
                <a:cs typeface="+mn-cs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"/>
              <a:defRPr sz="1600" kern="1200">
                <a:solidFill>
                  <a:schemeClr val="tx1"/>
                </a:solidFill>
                <a:latin typeface="HelveticaNeueLT Std Lt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Arial" panose="020B0604020202020204" pitchFamily="34" charset="0"/>
              <a:buChar char="•"/>
            </a:pPr>
            <a:r>
              <a:rPr lang="en-GB" sz="2400" dirty="0" smtClean="0"/>
              <a:t>No significant damage to the walls.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sz="2400" dirty="0" smtClean="0"/>
              <a:t>Significant damage to the wooden panels (deformation, moulds, fungi)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sz="2400" dirty="0" smtClean="0"/>
              <a:t>Unpleasant moist inner climate</a:t>
            </a:r>
            <a:endParaRPr lang="en-GB" sz="2400" dirty="0"/>
          </a:p>
        </p:txBody>
      </p:sp>
      <p:pic>
        <p:nvPicPr>
          <p:cNvPr id="8" name="Content Placeholder 5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268356" y="1484795"/>
            <a:ext cx="5496339" cy="41222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395536" y="332656"/>
            <a:ext cx="647286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Saint Martin church, </a:t>
            </a:r>
            <a:r>
              <a:rPr lang="en-GB" sz="3200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Genappe</a:t>
            </a:r>
            <a:r>
              <a:rPr lang="en-GB" sz="32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(BE)</a:t>
            </a:r>
            <a:endParaRPr lang="en-GB" sz="3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050646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4294967295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r>
              <a:rPr lang="it-IT" smtClean="0"/>
              <a:t>yves.vanhellemont@bbri.be</a:t>
            </a:r>
            <a:endParaRPr lang="en-GB" dirty="0"/>
          </a:p>
        </p:txBody>
      </p:sp>
      <p:sp>
        <p:nvSpPr>
          <p:cNvPr id="3" name="Rettangolo 14"/>
          <p:cNvSpPr/>
          <p:nvPr/>
        </p:nvSpPr>
        <p:spPr>
          <a:xfrm>
            <a:off x="0" y="6309320"/>
            <a:ext cx="9144000" cy="548680"/>
          </a:xfrm>
          <a:prstGeom prst="rect">
            <a:avLst/>
          </a:prstGeom>
          <a:solidFill>
            <a:srgbClr val="F5514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4294967295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GB" dirty="0" smtClean="0"/>
              <a:t>Yves Vanhellemont</a:t>
            </a:r>
            <a:endParaRPr lang="en-GB" dirty="0"/>
          </a:p>
        </p:txBody>
      </p:sp>
      <p:sp>
        <p:nvSpPr>
          <p:cNvPr id="5" name="Segnaposto piè di pagina 4"/>
          <p:cNvSpPr txBox="1">
            <a:spLocks/>
          </p:cNvSpPr>
          <p:nvPr/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defPPr>
              <a:defRPr lang="fr-BE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9pPr>
          </a:lstStyle>
          <a:p>
            <a:r>
              <a:rPr lang="it-IT" dirty="0" smtClean="0"/>
              <a:t>yves.vanhellemont@bbri.be</a:t>
            </a:r>
            <a:endParaRPr lang="en-GB" dirty="0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294967295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 algn="r"/>
            <a:r>
              <a:rPr lang="en-GB" dirty="0" smtClean="0"/>
              <a:t>21</a:t>
            </a:r>
            <a:endParaRPr lang="en-GB" dirty="0"/>
          </a:p>
        </p:txBody>
      </p:sp>
      <p:sp>
        <p:nvSpPr>
          <p:cNvPr id="7" name="Date Placeholder 3"/>
          <p:cNvSpPr txBox="1">
            <a:spLocks/>
          </p:cNvSpPr>
          <p:nvPr/>
        </p:nvSpPr>
        <p:spPr>
          <a:xfrm>
            <a:off x="747713" y="5837238"/>
            <a:ext cx="1905000" cy="304800"/>
          </a:xfrm>
          <a:prstGeom prst="rect">
            <a:avLst/>
          </a:prstGeom>
        </p:spPr>
        <p:txBody>
          <a:bodyPr/>
          <a:lstStyle>
            <a:defPPr>
              <a:defRPr lang="fr-BE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9pPr>
          </a:lstStyle>
          <a:p>
            <a:pPr>
              <a:defRPr/>
            </a:pPr>
            <a:fld id="{59575093-15EF-4367-92E5-01EB3BB3CFFC}" type="datetime4">
              <a:rPr lang="en-US" smtClean="0"/>
              <a:pPr>
                <a:defRPr/>
              </a:pPr>
              <a:t>June 11, 2018</a:t>
            </a:fld>
            <a:endParaRPr lang="en-US"/>
          </a:p>
        </p:txBody>
      </p:sp>
      <p:sp>
        <p:nvSpPr>
          <p:cNvPr id="8" name="Slide Number Placeholder 4"/>
          <p:cNvSpPr txBox="1">
            <a:spLocks/>
          </p:cNvSpPr>
          <p:nvPr/>
        </p:nvSpPr>
        <p:spPr>
          <a:xfrm>
            <a:off x="6477000" y="5837238"/>
            <a:ext cx="1905000" cy="228600"/>
          </a:xfrm>
          <a:prstGeom prst="rect">
            <a:avLst/>
          </a:prstGeom>
        </p:spPr>
        <p:txBody>
          <a:bodyPr/>
          <a:lstStyle>
            <a:defPPr>
              <a:defRPr lang="fr-BE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9pPr>
          </a:lstStyle>
          <a:p>
            <a:pPr>
              <a:defRPr/>
            </a:pPr>
            <a:fld id="{0B397C42-9D54-4768-B136-6182F5FDC31B}" type="slidenum">
              <a:rPr lang="en-US" smtClean="0"/>
              <a:pPr>
                <a:defRPr/>
              </a:pPr>
              <a:t>22</a:t>
            </a:fld>
            <a:endParaRPr lang="en-US"/>
          </a:p>
        </p:txBody>
      </p:sp>
      <p:sp>
        <p:nvSpPr>
          <p:cNvPr id="9" name="Rectangle 8"/>
          <p:cNvSpPr/>
          <p:nvPr/>
        </p:nvSpPr>
        <p:spPr bwMode="auto">
          <a:xfrm>
            <a:off x="532251" y="4694266"/>
            <a:ext cx="4240924" cy="1001110"/>
          </a:xfrm>
          <a:prstGeom prst="rect">
            <a:avLst/>
          </a:prstGeom>
          <a:solidFill>
            <a:srgbClr val="FFC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p:sp>
        <p:nvSpPr>
          <p:cNvPr id="10" name="Rectangle 9"/>
          <p:cNvSpPr/>
          <p:nvPr/>
        </p:nvSpPr>
        <p:spPr bwMode="auto">
          <a:xfrm>
            <a:off x="2100920" y="1643638"/>
            <a:ext cx="1103586" cy="3673366"/>
          </a:xfrm>
          <a:prstGeom prst="rect">
            <a:avLst/>
          </a:prstGeom>
          <a:solidFill>
            <a:srgbClr val="FFCC99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p:sp>
        <p:nvSpPr>
          <p:cNvPr id="11" name="Rectangle 10"/>
          <p:cNvSpPr/>
          <p:nvPr/>
        </p:nvSpPr>
        <p:spPr bwMode="auto">
          <a:xfrm>
            <a:off x="1933115" y="1643638"/>
            <a:ext cx="55004" cy="3050628"/>
          </a:xfrm>
          <a:prstGeom prst="rect">
            <a:avLst/>
          </a:prstGeom>
          <a:solidFill>
            <a:srgbClr val="9966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779440" y="4047301"/>
            <a:ext cx="96693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inside</a:t>
            </a:r>
            <a:endParaRPr lang="en-GB" dirty="0"/>
          </a:p>
        </p:txBody>
      </p:sp>
      <p:sp>
        <p:nvSpPr>
          <p:cNvPr id="13" name="TextBox 12"/>
          <p:cNvSpPr txBox="1"/>
          <p:nvPr/>
        </p:nvSpPr>
        <p:spPr>
          <a:xfrm>
            <a:off x="3516644" y="4047301"/>
            <a:ext cx="116570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outside</a:t>
            </a:r>
            <a:endParaRPr lang="en-GB" dirty="0"/>
          </a:p>
        </p:txBody>
      </p:sp>
      <p:sp>
        <p:nvSpPr>
          <p:cNvPr id="14" name="TextBox 13"/>
          <p:cNvSpPr txBox="1"/>
          <p:nvPr/>
        </p:nvSpPr>
        <p:spPr>
          <a:xfrm>
            <a:off x="654598" y="2292037"/>
            <a:ext cx="153828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800" dirty="0" smtClean="0"/>
              <a:t>Wooden wall panels</a:t>
            </a:r>
            <a:endParaRPr lang="en-GB" sz="1800" dirty="0"/>
          </a:p>
        </p:txBody>
      </p:sp>
      <p:cxnSp>
        <p:nvCxnSpPr>
          <p:cNvPr id="15" name="Straight Arrow Connector 14"/>
          <p:cNvCxnSpPr/>
          <p:nvPr/>
        </p:nvCxnSpPr>
        <p:spPr bwMode="auto">
          <a:xfrm flipV="1">
            <a:off x="2100920" y="3680405"/>
            <a:ext cx="1125530" cy="8726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triangle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6" name="TextBox 15"/>
          <p:cNvSpPr txBox="1"/>
          <p:nvPr/>
        </p:nvSpPr>
        <p:spPr>
          <a:xfrm>
            <a:off x="2258020" y="3262319"/>
            <a:ext cx="93065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800" dirty="0" smtClean="0"/>
              <a:t>87 cm</a:t>
            </a:r>
            <a:endParaRPr lang="en-GB" sz="1800" dirty="0"/>
          </a:p>
        </p:txBody>
      </p:sp>
      <p:graphicFrame>
        <p:nvGraphicFramePr>
          <p:cNvPr id="17" name="Chart 16"/>
          <p:cNvGraphicFramePr/>
          <p:nvPr>
            <p:extLst>
              <p:ext uri="{D42A27DB-BD31-4B8C-83A1-F6EECF244321}">
                <p14:modId xmlns:p14="http://schemas.microsoft.com/office/powerpoint/2010/main" val="3588093657"/>
              </p:ext>
            </p:extLst>
          </p:nvPr>
        </p:nvGraphicFramePr>
        <p:xfrm>
          <a:off x="4880577" y="2765977"/>
          <a:ext cx="3515382" cy="307126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8" name="TextBox 17"/>
          <p:cNvSpPr txBox="1"/>
          <p:nvPr/>
        </p:nvSpPr>
        <p:spPr>
          <a:xfrm>
            <a:off x="5406959" y="1134761"/>
            <a:ext cx="332567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 smtClean="0"/>
              <a:t>Resulting in a very un-even moisture distribution: behind the wall panels, the humidity is much higher than on the outside</a:t>
            </a:r>
            <a:endParaRPr lang="en-GB" sz="2000" dirty="0"/>
          </a:p>
        </p:txBody>
      </p:sp>
      <p:sp>
        <p:nvSpPr>
          <p:cNvPr id="19" name="TextBox 18"/>
          <p:cNvSpPr txBox="1"/>
          <p:nvPr/>
        </p:nvSpPr>
        <p:spPr>
          <a:xfrm>
            <a:off x="6549256" y="3681785"/>
            <a:ext cx="153828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 smtClean="0"/>
              <a:t>Humidity behind the wall panels</a:t>
            </a:r>
            <a:endParaRPr lang="en-GB" sz="1400" dirty="0"/>
          </a:p>
        </p:txBody>
      </p:sp>
      <p:sp>
        <p:nvSpPr>
          <p:cNvPr id="20" name="TextBox 19"/>
          <p:cNvSpPr txBox="1"/>
          <p:nvPr/>
        </p:nvSpPr>
        <p:spPr>
          <a:xfrm>
            <a:off x="6280331" y="4682595"/>
            <a:ext cx="120401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 smtClean="0"/>
              <a:t>Humidity outside</a:t>
            </a:r>
            <a:endParaRPr lang="en-GB" sz="1400" dirty="0"/>
          </a:p>
        </p:txBody>
      </p:sp>
      <p:sp>
        <p:nvSpPr>
          <p:cNvPr id="21" name="TextBox 20"/>
          <p:cNvSpPr txBox="1"/>
          <p:nvPr/>
        </p:nvSpPr>
        <p:spPr>
          <a:xfrm>
            <a:off x="395536" y="332656"/>
            <a:ext cx="647286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Saint Martin church, </a:t>
            </a:r>
            <a:r>
              <a:rPr lang="en-GB" sz="3200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Genappe</a:t>
            </a:r>
            <a:r>
              <a:rPr lang="en-GB" sz="32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(BE)</a:t>
            </a:r>
            <a:endParaRPr lang="en-GB" sz="3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54528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4294967295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r>
              <a:rPr lang="it-IT" smtClean="0"/>
              <a:t>yves.vanhellemont@bbri.be</a:t>
            </a:r>
            <a:endParaRPr lang="en-GB" dirty="0"/>
          </a:p>
        </p:txBody>
      </p:sp>
      <p:sp>
        <p:nvSpPr>
          <p:cNvPr id="3" name="Rettangolo 14"/>
          <p:cNvSpPr/>
          <p:nvPr/>
        </p:nvSpPr>
        <p:spPr>
          <a:xfrm>
            <a:off x="0" y="6309320"/>
            <a:ext cx="9144000" cy="548680"/>
          </a:xfrm>
          <a:prstGeom prst="rect">
            <a:avLst/>
          </a:prstGeom>
          <a:solidFill>
            <a:srgbClr val="F5514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4294967295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GB" dirty="0" smtClean="0"/>
              <a:t>Yves Vanhellemont</a:t>
            </a:r>
            <a:endParaRPr lang="en-GB" dirty="0"/>
          </a:p>
        </p:txBody>
      </p:sp>
      <p:sp>
        <p:nvSpPr>
          <p:cNvPr id="5" name="Segnaposto piè di pagina 4"/>
          <p:cNvSpPr txBox="1">
            <a:spLocks/>
          </p:cNvSpPr>
          <p:nvPr/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defPPr>
              <a:defRPr lang="fr-BE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9pPr>
          </a:lstStyle>
          <a:p>
            <a:r>
              <a:rPr lang="it-IT" dirty="0" smtClean="0"/>
              <a:t>yves.vanhellemont@bbri.be</a:t>
            </a:r>
            <a:endParaRPr lang="en-GB" dirty="0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294967295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 algn="r"/>
            <a:r>
              <a:rPr lang="en-GB" dirty="0" smtClean="0"/>
              <a:t>22</a:t>
            </a:r>
            <a:endParaRPr lang="en-GB" dirty="0"/>
          </a:p>
        </p:txBody>
      </p:sp>
      <p:sp>
        <p:nvSpPr>
          <p:cNvPr id="7" name="TextBox 6"/>
          <p:cNvSpPr txBox="1"/>
          <p:nvPr/>
        </p:nvSpPr>
        <p:spPr>
          <a:xfrm>
            <a:off x="395536" y="332656"/>
            <a:ext cx="647286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Saint Martin church, </a:t>
            </a:r>
            <a:r>
              <a:rPr lang="en-GB" sz="3200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Genappe</a:t>
            </a:r>
            <a:r>
              <a:rPr lang="en-GB" sz="32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(BE)</a:t>
            </a:r>
            <a:endParaRPr lang="en-GB" sz="3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52736"/>
            <a:ext cx="9144000" cy="2969675"/>
          </a:xfrm>
          <a:prstGeom prst="rect">
            <a:avLst/>
          </a:prstGeom>
        </p:spPr>
      </p:pic>
      <p:sp>
        <p:nvSpPr>
          <p:cNvPr id="9" name="Content Placeholder 2"/>
          <p:cNvSpPr txBox="1">
            <a:spLocks/>
          </p:cNvSpPr>
          <p:nvPr/>
        </p:nvSpPr>
        <p:spPr>
          <a:xfrm>
            <a:off x="395536" y="4157715"/>
            <a:ext cx="8568952" cy="1575541"/>
          </a:xfrm>
          <a:prstGeom prst="rect">
            <a:avLst/>
          </a:prstGeom>
        </p:spPr>
        <p:txBody>
          <a:bodyPr/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◘"/>
              <a:defRPr sz="2800" kern="1200">
                <a:solidFill>
                  <a:schemeClr val="tx1"/>
                </a:solidFill>
                <a:latin typeface="HelveticaNeueLT Std Lt" pitchFamily="34" charset="0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  <a:defRPr sz="2400" kern="1200">
                <a:solidFill>
                  <a:schemeClr val="tx1"/>
                </a:solidFill>
                <a:latin typeface="HelveticaNeueLT Std Lt" pitchFamily="34" charset="0"/>
                <a:ea typeface="+mn-ea"/>
                <a:cs typeface="+mn-cs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▪"/>
              <a:defRPr sz="2000" kern="1200">
                <a:solidFill>
                  <a:schemeClr val="tx1"/>
                </a:solidFill>
                <a:latin typeface="HelveticaNeueLT Std Lt" pitchFamily="34" charset="0"/>
                <a:ea typeface="+mn-ea"/>
                <a:cs typeface="+mn-cs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▫"/>
              <a:defRPr kern="1200">
                <a:solidFill>
                  <a:schemeClr val="tx1"/>
                </a:solidFill>
                <a:latin typeface="HelveticaNeueLT Std Lt" pitchFamily="34" charset="0"/>
                <a:ea typeface="+mn-ea"/>
                <a:cs typeface="+mn-cs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"/>
              <a:defRPr sz="1600" kern="1200">
                <a:solidFill>
                  <a:schemeClr val="tx1"/>
                </a:solidFill>
                <a:latin typeface="HelveticaNeueLT Std Lt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Arial" panose="020B0604020202020204" pitchFamily="34" charset="0"/>
              <a:buChar char="•"/>
            </a:pPr>
            <a:r>
              <a:rPr lang="en-GB" sz="2000" dirty="0" smtClean="0"/>
              <a:t>Product based on siloxanes and </a:t>
            </a:r>
            <a:r>
              <a:rPr lang="en-GB" sz="2000" dirty="0" err="1" smtClean="0"/>
              <a:t>aluminiumstearate</a:t>
            </a:r>
            <a:r>
              <a:rPr lang="en-GB" sz="2000" dirty="0" smtClean="0"/>
              <a:t>, dissolved in an organic solvent (zone 1)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sz="2000" dirty="0" smtClean="0"/>
              <a:t>Two injection </a:t>
            </a:r>
            <a:r>
              <a:rPr lang="en-GB" sz="2000" dirty="0" err="1" smtClean="0"/>
              <a:t>cremes</a:t>
            </a:r>
            <a:r>
              <a:rPr lang="en-GB" sz="2000" dirty="0" smtClean="0"/>
              <a:t>, concentrations between 65 and 80% (zones 2 and 3)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sz="2000" dirty="0"/>
              <a:t>Product based on siloxanes and </a:t>
            </a:r>
            <a:r>
              <a:rPr lang="en-GB" sz="2000" dirty="0" err="1"/>
              <a:t>silanes</a:t>
            </a:r>
            <a:r>
              <a:rPr lang="en-GB" sz="2000" dirty="0"/>
              <a:t>, emulsion in </a:t>
            </a:r>
            <a:r>
              <a:rPr lang="en-GB" sz="2000" dirty="0" smtClean="0"/>
              <a:t>water (zone 4)</a:t>
            </a:r>
            <a:endParaRPr lang="en-GB" sz="2000" dirty="0"/>
          </a:p>
          <a:p>
            <a:pPr>
              <a:buFont typeface="Arial" panose="020B0604020202020204" pitchFamily="34" charset="0"/>
              <a:buChar char="•"/>
            </a:pPr>
            <a:r>
              <a:rPr lang="en-GB" sz="2000" dirty="0" err="1" smtClean="0"/>
              <a:t>electrokinetic</a:t>
            </a:r>
            <a:r>
              <a:rPr lang="en-GB" sz="2000" dirty="0" smtClean="0"/>
              <a:t> system (zone 5)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870218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4294967295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r>
              <a:rPr lang="it-IT" smtClean="0"/>
              <a:t>yves.vanhellemont@bbri.be</a:t>
            </a:r>
            <a:endParaRPr lang="en-GB" dirty="0"/>
          </a:p>
        </p:txBody>
      </p:sp>
      <p:sp>
        <p:nvSpPr>
          <p:cNvPr id="3" name="Rettangolo 14"/>
          <p:cNvSpPr/>
          <p:nvPr/>
        </p:nvSpPr>
        <p:spPr>
          <a:xfrm>
            <a:off x="0" y="6309320"/>
            <a:ext cx="9144000" cy="548680"/>
          </a:xfrm>
          <a:prstGeom prst="rect">
            <a:avLst/>
          </a:prstGeom>
          <a:solidFill>
            <a:srgbClr val="F5514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4294967295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GB" dirty="0" smtClean="0"/>
              <a:t>Yves Vanhellemont</a:t>
            </a:r>
            <a:endParaRPr lang="en-GB" dirty="0"/>
          </a:p>
        </p:txBody>
      </p:sp>
      <p:sp>
        <p:nvSpPr>
          <p:cNvPr id="5" name="Segnaposto piè di pagina 4"/>
          <p:cNvSpPr txBox="1">
            <a:spLocks/>
          </p:cNvSpPr>
          <p:nvPr/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defPPr>
              <a:defRPr lang="fr-BE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9pPr>
          </a:lstStyle>
          <a:p>
            <a:r>
              <a:rPr lang="it-IT" dirty="0" smtClean="0"/>
              <a:t>yves.vanhellemont@bbri.be</a:t>
            </a:r>
            <a:endParaRPr lang="en-GB" dirty="0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294967295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 algn="r"/>
            <a:r>
              <a:rPr lang="en-GB" dirty="0" smtClean="0"/>
              <a:t>23</a:t>
            </a:r>
            <a:endParaRPr lang="en-GB" dirty="0"/>
          </a:p>
        </p:txBody>
      </p:sp>
      <p:pic>
        <p:nvPicPr>
          <p:cNvPr id="7" name="Picture 6"/>
          <p:cNvPicPr/>
          <p:nvPr/>
        </p:nvPicPr>
        <p:blipFill>
          <a:blip r:embed="rId2"/>
          <a:stretch>
            <a:fillRect/>
          </a:stretch>
        </p:blipFill>
        <p:spPr>
          <a:xfrm>
            <a:off x="251520" y="1124745"/>
            <a:ext cx="8568952" cy="504805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395536" y="332656"/>
            <a:ext cx="647286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Saint Martin church, </a:t>
            </a:r>
            <a:r>
              <a:rPr lang="en-GB" sz="3200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Genappe</a:t>
            </a:r>
            <a:r>
              <a:rPr lang="en-GB" sz="32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(BE)</a:t>
            </a:r>
            <a:endParaRPr lang="en-GB" sz="3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9" name="Content Placeholder 2"/>
          <p:cNvSpPr txBox="1">
            <a:spLocks/>
          </p:cNvSpPr>
          <p:nvPr/>
        </p:nvSpPr>
        <p:spPr>
          <a:xfrm>
            <a:off x="6019801" y="4581128"/>
            <a:ext cx="3016696" cy="2889694"/>
          </a:xfrm>
          <a:prstGeom prst="rect">
            <a:avLst/>
          </a:prstGeom>
        </p:spPr>
        <p:txBody>
          <a:bodyPr/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◘"/>
              <a:defRPr sz="2800" kern="1200">
                <a:solidFill>
                  <a:schemeClr val="tx1"/>
                </a:solidFill>
                <a:latin typeface="HelveticaNeueLT Std Lt" pitchFamily="34" charset="0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  <a:defRPr sz="2400" kern="1200">
                <a:solidFill>
                  <a:schemeClr val="tx1"/>
                </a:solidFill>
                <a:latin typeface="HelveticaNeueLT Std Lt" pitchFamily="34" charset="0"/>
                <a:ea typeface="+mn-ea"/>
                <a:cs typeface="+mn-cs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▪"/>
              <a:defRPr sz="2000" kern="1200">
                <a:solidFill>
                  <a:schemeClr val="tx1"/>
                </a:solidFill>
                <a:latin typeface="HelveticaNeueLT Std Lt" pitchFamily="34" charset="0"/>
                <a:ea typeface="+mn-ea"/>
                <a:cs typeface="+mn-cs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▫"/>
              <a:defRPr kern="1200">
                <a:solidFill>
                  <a:schemeClr val="tx1"/>
                </a:solidFill>
                <a:latin typeface="HelveticaNeueLT Std Lt" pitchFamily="34" charset="0"/>
                <a:ea typeface="+mn-ea"/>
                <a:cs typeface="+mn-cs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"/>
              <a:defRPr sz="1600" kern="1200">
                <a:solidFill>
                  <a:schemeClr val="tx1"/>
                </a:solidFill>
                <a:latin typeface="HelveticaNeueLT Std Lt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Arial" panose="020B0604020202020204" pitchFamily="34" charset="0"/>
              <a:buChar char="•"/>
            </a:pPr>
            <a:r>
              <a:rPr lang="en-GB" sz="1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Systematic decrease of MC in all zones, except for zone 5, where MC is even increasing.</a:t>
            </a:r>
          </a:p>
        </p:txBody>
      </p:sp>
    </p:spTree>
    <p:extLst>
      <p:ext uri="{BB962C8B-B14F-4D97-AF65-F5344CB8AC3E}">
        <p14:creationId xmlns:p14="http://schemas.microsoft.com/office/powerpoint/2010/main" val="4912656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4294967295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r>
              <a:rPr lang="it-IT" smtClean="0"/>
              <a:t>yves.vanhellemont@bbri.be</a:t>
            </a:r>
            <a:endParaRPr lang="en-GB" dirty="0"/>
          </a:p>
        </p:txBody>
      </p:sp>
      <p:sp>
        <p:nvSpPr>
          <p:cNvPr id="3" name="Rettangolo 14"/>
          <p:cNvSpPr/>
          <p:nvPr/>
        </p:nvSpPr>
        <p:spPr>
          <a:xfrm>
            <a:off x="0" y="6309320"/>
            <a:ext cx="9144000" cy="548680"/>
          </a:xfrm>
          <a:prstGeom prst="rect">
            <a:avLst/>
          </a:prstGeom>
          <a:solidFill>
            <a:srgbClr val="F5514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4294967295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GB" dirty="0" smtClean="0"/>
              <a:t>Yves Vanhellemont</a:t>
            </a:r>
            <a:endParaRPr lang="en-GB" dirty="0"/>
          </a:p>
        </p:txBody>
      </p:sp>
      <p:sp>
        <p:nvSpPr>
          <p:cNvPr id="5" name="Segnaposto piè di pagina 4"/>
          <p:cNvSpPr txBox="1">
            <a:spLocks/>
          </p:cNvSpPr>
          <p:nvPr/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defPPr>
              <a:defRPr lang="fr-BE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9pPr>
          </a:lstStyle>
          <a:p>
            <a:r>
              <a:rPr lang="it-IT" dirty="0" smtClean="0"/>
              <a:t>yves.vanhellemont@bbri.be</a:t>
            </a:r>
            <a:endParaRPr lang="en-GB" dirty="0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294967295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 algn="r"/>
            <a:r>
              <a:rPr lang="en-GB" dirty="0" smtClean="0"/>
              <a:t>24</a:t>
            </a:r>
            <a:endParaRPr lang="en-GB" dirty="0"/>
          </a:p>
        </p:txBody>
      </p:sp>
      <p:sp>
        <p:nvSpPr>
          <p:cNvPr id="7" name="TextBox 6"/>
          <p:cNvSpPr txBox="1"/>
          <p:nvPr/>
        </p:nvSpPr>
        <p:spPr>
          <a:xfrm>
            <a:off x="395536" y="332656"/>
            <a:ext cx="230864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Conclusions</a:t>
            </a:r>
            <a:endParaRPr lang="en-GB" sz="3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23528" y="1124744"/>
            <a:ext cx="8064896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Electrokinetic</a:t>
            </a:r>
            <a:r>
              <a:rPr lang="en-GB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dehumidification systems show lots of potential advantages, of which the reversibility is of great importance for application in heritage buildings.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Its application is evidently only useful if the method is effective.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GB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Theoretical arguments indicate at least ‘problems’ with the performance of the method. These arguments are not conclusive, because the working principle behind the method is nog completely </a:t>
            </a:r>
            <a:r>
              <a:rPr lang="en-GB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clear, and there is disagreement amongst </a:t>
            </a:r>
            <a:r>
              <a:rPr lang="en-GB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suplliers</a:t>
            </a:r>
            <a:r>
              <a:rPr lang="en-GB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 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GB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If </a:t>
            </a:r>
            <a:r>
              <a:rPr lang="en-GB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the method would work, then it could be expected to be dangerous for humans, animals and plants.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en-GB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GB" b="1" u="sng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Several test setups have shown that the method is no worthy alternative for other types of interventions against rising damp.</a:t>
            </a:r>
          </a:p>
        </p:txBody>
      </p:sp>
    </p:spTree>
    <p:extLst>
      <p:ext uri="{BB962C8B-B14F-4D97-AF65-F5344CB8AC3E}">
        <p14:creationId xmlns:p14="http://schemas.microsoft.com/office/powerpoint/2010/main" val="21810785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4294967295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r>
              <a:rPr lang="it-IT" smtClean="0"/>
              <a:t>yves.vanhellemont@bbri.be</a:t>
            </a:r>
            <a:endParaRPr lang="en-GB" dirty="0"/>
          </a:p>
        </p:txBody>
      </p:sp>
      <p:sp>
        <p:nvSpPr>
          <p:cNvPr id="3" name="Rettangolo 14"/>
          <p:cNvSpPr/>
          <p:nvPr/>
        </p:nvSpPr>
        <p:spPr>
          <a:xfrm>
            <a:off x="0" y="6309320"/>
            <a:ext cx="9144000" cy="548680"/>
          </a:xfrm>
          <a:prstGeom prst="rect">
            <a:avLst/>
          </a:prstGeom>
          <a:solidFill>
            <a:srgbClr val="F5514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4294967295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GB" dirty="0" smtClean="0"/>
              <a:t>Yves Vanhellemont</a:t>
            </a:r>
            <a:endParaRPr lang="en-GB" dirty="0"/>
          </a:p>
        </p:txBody>
      </p:sp>
      <p:sp>
        <p:nvSpPr>
          <p:cNvPr id="5" name="Segnaposto piè di pagina 4"/>
          <p:cNvSpPr txBox="1">
            <a:spLocks/>
          </p:cNvSpPr>
          <p:nvPr/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defPPr>
              <a:defRPr lang="fr-BE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9pPr>
          </a:lstStyle>
          <a:p>
            <a:r>
              <a:rPr lang="it-IT" dirty="0" smtClean="0"/>
              <a:t>yves.vanhellemont@bbri.be</a:t>
            </a:r>
            <a:endParaRPr lang="en-GB" dirty="0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294967295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 algn="r"/>
            <a:r>
              <a:rPr lang="en-GB" dirty="0" smtClean="0"/>
              <a:t>2</a:t>
            </a:r>
            <a:endParaRPr lang="en-GB" dirty="0"/>
          </a:p>
        </p:txBody>
      </p:sp>
      <p:sp>
        <p:nvSpPr>
          <p:cNvPr id="7" name="TextBox 6"/>
          <p:cNvSpPr txBox="1"/>
          <p:nvPr/>
        </p:nvSpPr>
        <p:spPr>
          <a:xfrm>
            <a:off x="395536" y="332656"/>
            <a:ext cx="133081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What?</a:t>
            </a:r>
            <a:endParaRPr lang="en-GB" sz="3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95536" y="1196752"/>
            <a:ext cx="4104456" cy="53245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‘</a:t>
            </a:r>
            <a:r>
              <a:rPr lang="en-GB" sz="2000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electrokinetic</a:t>
            </a:r>
            <a:r>
              <a:rPr lang="en-GB" sz="2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dehumidification’</a:t>
            </a:r>
          </a:p>
          <a:p>
            <a:endParaRPr lang="en-GB" sz="2000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Sometimes also referred to as ‘electromagnetic’ or ‘</a:t>
            </a:r>
            <a:r>
              <a:rPr lang="en-GB" sz="2000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electrokybernetic</a:t>
            </a:r>
            <a:r>
              <a:rPr lang="en-GB" sz="2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’ dehumidification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GB" sz="2000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‘pushing back’ rising damp using proper electromagnetic waves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GB" sz="2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‘wireless’ form of electro-osmosis ?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GB" sz="2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‘changing’ the structure of the water molecule ?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GB" sz="2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‘influenced by earth rays’ ?</a:t>
            </a:r>
          </a:p>
          <a:p>
            <a:endParaRPr lang="en-GB" sz="2000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GB" sz="20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6019800" y="1844824"/>
            <a:ext cx="352400" cy="36004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Oval 11"/>
          <p:cNvSpPr/>
          <p:nvPr/>
        </p:nvSpPr>
        <p:spPr>
          <a:xfrm>
            <a:off x="5364088" y="1196752"/>
            <a:ext cx="1728192" cy="1728192"/>
          </a:xfrm>
          <a:prstGeom prst="ellipse">
            <a:avLst/>
          </a:prstGeom>
          <a:noFill/>
          <a:ln>
            <a:solidFill>
              <a:schemeClr val="accent1">
                <a:shade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Oval 12"/>
          <p:cNvSpPr/>
          <p:nvPr/>
        </p:nvSpPr>
        <p:spPr>
          <a:xfrm>
            <a:off x="5580112" y="1412776"/>
            <a:ext cx="1296144" cy="1296144"/>
          </a:xfrm>
          <a:prstGeom prst="ellipse">
            <a:avLst/>
          </a:prstGeom>
          <a:noFill/>
          <a:ln>
            <a:solidFill>
              <a:schemeClr val="accent1">
                <a:shade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Oval 13"/>
          <p:cNvSpPr/>
          <p:nvPr/>
        </p:nvSpPr>
        <p:spPr>
          <a:xfrm>
            <a:off x="5763952" y="1628800"/>
            <a:ext cx="864096" cy="864096"/>
          </a:xfrm>
          <a:prstGeom prst="ellipse">
            <a:avLst/>
          </a:prstGeom>
          <a:noFill/>
          <a:ln>
            <a:solidFill>
              <a:schemeClr val="accent1">
                <a:shade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Oval 14"/>
          <p:cNvSpPr/>
          <p:nvPr/>
        </p:nvSpPr>
        <p:spPr>
          <a:xfrm>
            <a:off x="5148064" y="980728"/>
            <a:ext cx="2160240" cy="2160240"/>
          </a:xfrm>
          <a:prstGeom prst="ellipse">
            <a:avLst/>
          </a:prstGeom>
          <a:noFill/>
          <a:ln>
            <a:solidFill>
              <a:schemeClr val="accent1">
                <a:shade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" name="Oval 16"/>
          <p:cNvSpPr/>
          <p:nvPr/>
        </p:nvSpPr>
        <p:spPr>
          <a:xfrm>
            <a:off x="4932040" y="764704"/>
            <a:ext cx="2592288" cy="2592288"/>
          </a:xfrm>
          <a:prstGeom prst="ellipse">
            <a:avLst/>
          </a:prstGeom>
          <a:noFill/>
          <a:ln>
            <a:solidFill>
              <a:schemeClr val="accent1">
                <a:shade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431" t="10257" r="13793" b="23877"/>
          <a:stretch/>
        </p:blipFill>
        <p:spPr>
          <a:xfrm>
            <a:off x="6372200" y="2320568"/>
            <a:ext cx="2546891" cy="3330550"/>
          </a:xfrm>
          <a:prstGeom prst="rect">
            <a:avLst/>
          </a:prstGeom>
        </p:spPr>
      </p:pic>
      <p:sp>
        <p:nvSpPr>
          <p:cNvPr id="18" name="Down Arrow 17"/>
          <p:cNvSpPr/>
          <p:nvPr/>
        </p:nvSpPr>
        <p:spPr>
          <a:xfrm>
            <a:off x="6628048" y="4005064"/>
            <a:ext cx="536240" cy="151216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470287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4294967295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r>
              <a:rPr lang="it-IT" smtClean="0"/>
              <a:t>yves.vanhellemont@bbri.be</a:t>
            </a:r>
            <a:endParaRPr lang="en-GB" dirty="0"/>
          </a:p>
        </p:txBody>
      </p:sp>
      <p:sp>
        <p:nvSpPr>
          <p:cNvPr id="3" name="Rettangolo 14"/>
          <p:cNvSpPr/>
          <p:nvPr/>
        </p:nvSpPr>
        <p:spPr>
          <a:xfrm>
            <a:off x="0" y="6309320"/>
            <a:ext cx="9144000" cy="548680"/>
          </a:xfrm>
          <a:prstGeom prst="rect">
            <a:avLst/>
          </a:prstGeom>
          <a:solidFill>
            <a:srgbClr val="F5514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4294967295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GB" dirty="0" smtClean="0"/>
              <a:t>Yves Vanhellemont</a:t>
            </a:r>
            <a:endParaRPr lang="en-GB" dirty="0"/>
          </a:p>
        </p:txBody>
      </p:sp>
      <p:sp>
        <p:nvSpPr>
          <p:cNvPr id="5" name="Segnaposto piè di pagina 4"/>
          <p:cNvSpPr txBox="1">
            <a:spLocks/>
          </p:cNvSpPr>
          <p:nvPr/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defPPr>
              <a:defRPr lang="fr-BE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9pPr>
          </a:lstStyle>
          <a:p>
            <a:r>
              <a:rPr lang="it-IT" dirty="0" smtClean="0"/>
              <a:t>yves.vanhellemont@bbri.be</a:t>
            </a:r>
            <a:endParaRPr lang="en-GB" dirty="0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294967295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 algn="r"/>
            <a:r>
              <a:rPr lang="en-GB" dirty="0" smtClean="0"/>
              <a:t>3</a:t>
            </a:r>
            <a:endParaRPr lang="en-GB" dirty="0"/>
          </a:p>
        </p:txBody>
      </p:sp>
      <p:sp>
        <p:nvSpPr>
          <p:cNvPr id="7" name="TextBox 6"/>
          <p:cNvSpPr txBox="1"/>
          <p:nvPr/>
        </p:nvSpPr>
        <p:spPr>
          <a:xfrm>
            <a:off x="395536" y="332656"/>
            <a:ext cx="133081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What?</a:t>
            </a:r>
            <a:endParaRPr lang="en-GB" sz="3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9" name="Picture 6" descr="O:\080215\JPI_rising damp\case studies\TestCase Bavokerk Haarlem\foto's 19juni_meeting\P104070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755" t="14568" r="8751" b="15994"/>
          <a:stretch>
            <a:fillRect/>
          </a:stretch>
        </p:blipFill>
        <p:spPr bwMode="auto">
          <a:xfrm>
            <a:off x="5193482" y="884953"/>
            <a:ext cx="3525823" cy="24325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395536" y="1124744"/>
            <a:ext cx="3600400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Appearance/characteristics:</a:t>
            </a:r>
            <a:endParaRPr lang="en-GB" sz="2000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en-GB" sz="2000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Small box, plugged into a normal electricity socket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Action radius, typical 10 meter, around the box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As long as the box is plugged in, the system works.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Necessity of drying? </a:t>
            </a:r>
            <a:r>
              <a:rPr lang="en-GB" sz="2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Some suppliers say yes, other disagree</a:t>
            </a:r>
            <a:endParaRPr lang="en-GB" sz="2000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GB" sz="20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11" name="Picture 12" descr="P1040013 (Small)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93482" y="3464521"/>
            <a:ext cx="3512380" cy="26342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892518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4294967295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r>
              <a:rPr lang="it-IT" smtClean="0"/>
              <a:t>yves.vanhellemont@bbri.be</a:t>
            </a:r>
            <a:endParaRPr lang="en-GB" dirty="0"/>
          </a:p>
        </p:txBody>
      </p:sp>
      <p:sp>
        <p:nvSpPr>
          <p:cNvPr id="3" name="Rettangolo 14"/>
          <p:cNvSpPr/>
          <p:nvPr/>
        </p:nvSpPr>
        <p:spPr>
          <a:xfrm>
            <a:off x="0" y="6309320"/>
            <a:ext cx="9144000" cy="548680"/>
          </a:xfrm>
          <a:prstGeom prst="rect">
            <a:avLst/>
          </a:prstGeom>
          <a:solidFill>
            <a:srgbClr val="F5514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4294967295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GB" dirty="0" smtClean="0"/>
              <a:t>Yves Vanhellemont</a:t>
            </a:r>
            <a:endParaRPr lang="en-GB" dirty="0"/>
          </a:p>
        </p:txBody>
      </p:sp>
      <p:sp>
        <p:nvSpPr>
          <p:cNvPr id="5" name="Segnaposto piè di pagina 4"/>
          <p:cNvSpPr txBox="1">
            <a:spLocks/>
          </p:cNvSpPr>
          <p:nvPr/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defPPr>
              <a:defRPr lang="fr-BE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9pPr>
          </a:lstStyle>
          <a:p>
            <a:r>
              <a:rPr lang="it-IT" dirty="0" smtClean="0"/>
              <a:t>yves.vanhellemont@bbri.be</a:t>
            </a:r>
            <a:endParaRPr lang="en-GB" dirty="0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294967295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 algn="r"/>
            <a:r>
              <a:rPr lang="en-GB" dirty="0" smtClean="0"/>
              <a:t>4</a:t>
            </a:r>
            <a:endParaRPr lang="en-GB" dirty="0"/>
          </a:p>
        </p:txBody>
      </p:sp>
      <p:sp>
        <p:nvSpPr>
          <p:cNvPr id="7" name="TextBox 6"/>
          <p:cNvSpPr txBox="1"/>
          <p:nvPr/>
        </p:nvSpPr>
        <p:spPr>
          <a:xfrm>
            <a:off x="395536" y="332656"/>
            <a:ext cx="227998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Advantages</a:t>
            </a:r>
            <a:endParaRPr lang="en-GB" sz="3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95536" y="1124744"/>
            <a:ext cx="3672408" cy="49552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Quick installation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Hardly any damage to historic materials (except for some holes to attach the box to the wall)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Almost fully reversible! Which is not the case with almost all other existing techniques</a:t>
            </a:r>
          </a:p>
          <a:p>
            <a:endParaRPr lang="en-GB" sz="2000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en-GB" sz="20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en-GB" sz="32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But what can be expected regarding performance?</a:t>
            </a:r>
            <a:endParaRPr lang="en-GB" sz="3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12" name="Picture 2" descr="O:\080215\JPI_rising damp\case studies\All CASESTUDIES WITH CODES\D - general\DSC0025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6432" y="764704"/>
            <a:ext cx="2254656" cy="1690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1" descr="IMG_0798_1024.jpg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659"/>
          <a:stretch/>
        </p:blipFill>
        <p:spPr bwMode="auto">
          <a:xfrm>
            <a:off x="6804248" y="2509357"/>
            <a:ext cx="2236840" cy="1989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2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460" b="4247"/>
          <a:stretch/>
        </p:blipFill>
        <p:spPr bwMode="auto">
          <a:xfrm>
            <a:off x="4211960" y="764704"/>
            <a:ext cx="2525915" cy="16909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" name="Picture 2" descr="D:\WTCB\emerisda\2015_Wintercursus\ILLUSTRATIONS_REVISION NIT 210_140130\injection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028" r="9415"/>
          <a:stretch/>
        </p:blipFill>
        <p:spPr bwMode="auto">
          <a:xfrm>
            <a:off x="4211961" y="2509358"/>
            <a:ext cx="2520279" cy="19898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4" descr="membraan2"/>
          <p:cNvPicPr>
            <a:picLocks noChangeAspect="1" noChangeArrowheads="1"/>
          </p:cNvPicPr>
          <p:nvPr/>
        </p:nvPicPr>
        <p:blipFill rotWithShape="1">
          <a:blip r:embed="rId6" cstate="print"/>
          <a:srcRect l="25617" t="22127" r="29210" b="23163"/>
          <a:stretch/>
        </p:blipFill>
        <p:spPr bwMode="auto">
          <a:xfrm>
            <a:off x="4211960" y="4552852"/>
            <a:ext cx="1901532" cy="16636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" name="Picture 4" descr="a28"/>
          <p:cNvPicPr>
            <a:picLocks noChangeAspect="1" noChangeArrowheads="1"/>
          </p:cNvPicPr>
          <p:nvPr/>
        </p:nvPicPr>
        <p:blipFill rotWithShape="1">
          <a:blip r:embed="rId7" cstate="print"/>
          <a:srcRect t="18969"/>
          <a:stretch/>
        </p:blipFill>
        <p:spPr bwMode="auto">
          <a:xfrm>
            <a:off x="6156176" y="4552850"/>
            <a:ext cx="2899752" cy="16648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3868692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4294967295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r>
              <a:rPr lang="it-IT" smtClean="0"/>
              <a:t>yves.vanhellemont@bbri.be</a:t>
            </a:r>
            <a:endParaRPr lang="en-GB" dirty="0"/>
          </a:p>
        </p:txBody>
      </p:sp>
      <p:sp>
        <p:nvSpPr>
          <p:cNvPr id="3" name="Rettangolo 14"/>
          <p:cNvSpPr/>
          <p:nvPr/>
        </p:nvSpPr>
        <p:spPr>
          <a:xfrm>
            <a:off x="0" y="6309320"/>
            <a:ext cx="9144000" cy="548680"/>
          </a:xfrm>
          <a:prstGeom prst="rect">
            <a:avLst/>
          </a:prstGeom>
          <a:solidFill>
            <a:srgbClr val="F5514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4294967295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GB" dirty="0" smtClean="0"/>
              <a:t>Yves Vanhellemont</a:t>
            </a:r>
            <a:endParaRPr lang="en-GB" dirty="0"/>
          </a:p>
        </p:txBody>
      </p:sp>
      <p:sp>
        <p:nvSpPr>
          <p:cNvPr id="5" name="Segnaposto piè di pagina 4"/>
          <p:cNvSpPr txBox="1">
            <a:spLocks/>
          </p:cNvSpPr>
          <p:nvPr/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defPPr>
              <a:defRPr lang="fr-BE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9pPr>
          </a:lstStyle>
          <a:p>
            <a:r>
              <a:rPr lang="it-IT" dirty="0" smtClean="0"/>
              <a:t>yves.vanhellemont@bbri.be</a:t>
            </a:r>
            <a:endParaRPr lang="en-GB" dirty="0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294967295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 algn="r"/>
            <a:r>
              <a:rPr lang="en-GB" dirty="0" smtClean="0"/>
              <a:t>5</a:t>
            </a:r>
            <a:endParaRPr lang="en-GB" dirty="0"/>
          </a:p>
        </p:txBody>
      </p:sp>
      <p:sp>
        <p:nvSpPr>
          <p:cNvPr id="7" name="TextBox 6"/>
          <p:cNvSpPr txBox="1"/>
          <p:nvPr/>
        </p:nvSpPr>
        <p:spPr>
          <a:xfrm>
            <a:off x="395536" y="332656"/>
            <a:ext cx="321716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Theoretical basis</a:t>
            </a:r>
            <a:endParaRPr lang="en-GB" sz="3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23528" y="1124744"/>
            <a:ext cx="5696272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Specific tetrahedral structure of the water molecule (dipole structure)</a:t>
            </a:r>
          </a:p>
          <a:p>
            <a:endParaRPr lang="en-GB" sz="20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NOT a consequence of interaction between water molecules (as sometimes suggested, in analogy with polarisation between nearby molecules, resulting in so-called Van der Waals forces)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This structure causes special physical properties of water, such as high evaporation energy, </a:t>
            </a:r>
            <a:r>
              <a:rPr lang="en-GB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high surface tension</a:t>
            </a:r>
            <a:r>
              <a:rPr lang="en-GB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good solvent for many salts, higher volume for ice, …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This structure can not be changed permanently </a:t>
            </a:r>
            <a:r>
              <a:rPr lang="en-GB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Wingdings" panose="05000000000000000000" pitchFamily="2" charset="2"/>
              </a:rPr>
              <a:t> it is only possible to cause vibration around this tetrahedral state, but averaged, this tetrahedral structure remains unchanged. Therefore no possibility to reduce the surface tension of </a:t>
            </a:r>
            <a:r>
              <a:rPr lang="en-GB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Wingdings" panose="05000000000000000000" pitchFamily="2" charset="2"/>
              </a:rPr>
              <a:t>water, and other linked physical properties.</a:t>
            </a:r>
            <a:endParaRPr lang="en-GB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1026" name="Picture 2" descr="Afbeeldingsresultaat voor water molecul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9656" y="637245"/>
            <a:ext cx="1947058" cy="10801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s://qph.fs.quoracdn.net/main-qimg-81a3e0bbfe27b164a4d042a72522f5c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20825" y="2280940"/>
            <a:ext cx="2702662" cy="18722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Afbeeldingsresultaat voor vibration modes water molecule gif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08854" y="4437112"/>
            <a:ext cx="3335146" cy="13513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291367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4294967295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r>
              <a:rPr lang="it-IT" smtClean="0"/>
              <a:t>yves.vanhellemont@bbri.be</a:t>
            </a:r>
            <a:endParaRPr lang="en-GB" dirty="0"/>
          </a:p>
        </p:txBody>
      </p:sp>
      <p:sp>
        <p:nvSpPr>
          <p:cNvPr id="3" name="Rettangolo 14"/>
          <p:cNvSpPr/>
          <p:nvPr/>
        </p:nvSpPr>
        <p:spPr>
          <a:xfrm>
            <a:off x="0" y="6309320"/>
            <a:ext cx="9144000" cy="548680"/>
          </a:xfrm>
          <a:prstGeom prst="rect">
            <a:avLst/>
          </a:prstGeom>
          <a:solidFill>
            <a:srgbClr val="F5514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4294967295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GB" dirty="0" smtClean="0"/>
              <a:t>Yves Vanhellemont</a:t>
            </a:r>
            <a:endParaRPr lang="en-GB" dirty="0"/>
          </a:p>
        </p:txBody>
      </p:sp>
      <p:sp>
        <p:nvSpPr>
          <p:cNvPr id="5" name="Segnaposto piè di pagina 4"/>
          <p:cNvSpPr txBox="1">
            <a:spLocks/>
          </p:cNvSpPr>
          <p:nvPr/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defPPr>
              <a:defRPr lang="fr-BE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9pPr>
          </a:lstStyle>
          <a:p>
            <a:r>
              <a:rPr lang="it-IT" dirty="0" smtClean="0"/>
              <a:t>yves.vanhellemont@bbri.be</a:t>
            </a:r>
            <a:endParaRPr lang="en-GB" dirty="0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294967295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 algn="r"/>
            <a:r>
              <a:rPr lang="en-GB" dirty="0" smtClean="0"/>
              <a:t>6</a:t>
            </a:r>
            <a:endParaRPr lang="en-GB" dirty="0"/>
          </a:p>
        </p:txBody>
      </p:sp>
      <p:pic>
        <p:nvPicPr>
          <p:cNvPr id="12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92561" y="934621"/>
            <a:ext cx="4529931" cy="33253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3" descr="DSCN1046new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8926" y="4307029"/>
            <a:ext cx="5137199" cy="12989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TextBox 4"/>
          <p:cNvSpPr txBox="1">
            <a:spLocks noChangeArrowheads="1"/>
          </p:cNvSpPr>
          <p:nvPr/>
        </p:nvSpPr>
        <p:spPr bwMode="auto">
          <a:xfrm>
            <a:off x="1688926" y="5727102"/>
            <a:ext cx="8820150" cy="4732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50000"/>
              </a:lnSpc>
            </a:pPr>
            <a:r>
              <a:rPr lang="en-GB" altLang="en-US" dirty="0"/>
              <a:t>    </a:t>
            </a:r>
            <a:r>
              <a:rPr lang="en-GB" altLang="en-US" sz="1050" dirty="0" err="1" smtClean="0"/>
              <a:t>Euville</a:t>
            </a:r>
            <a:r>
              <a:rPr lang="en-GB" altLang="en-US" sz="1050" dirty="0" smtClean="0"/>
              <a:t>               </a:t>
            </a:r>
            <a:r>
              <a:rPr lang="en-GB" altLang="en-US" sz="1050" dirty="0" err="1"/>
              <a:t>Massangis</a:t>
            </a:r>
            <a:r>
              <a:rPr lang="en-GB" altLang="en-US" sz="1050" dirty="0"/>
              <a:t>          </a:t>
            </a:r>
            <a:r>
              <a:rPr lang="en-GB" altLang="en-US" sz="1050" dirty="0" err="1"/>
              <a:t>Savonnières</a:t>
            </a:r>
            <a:r>
              <a:rPr lang="en-GB" altLang="en-US" sz="1050" dirty="0"/>
              <a:t>          </a:t>
            </a:r>
            <a:r>
              <a:rPr lang="en-GB" altLang="en-US" sz="1050" dirty="0" smtClean="0"/>
              <a:t>brick       artificial sand-limestone</a:t>
            </a:r>
          </a:p>
          <a:p>
            <a:pPr eaLnBrk="1" hangingPunct="1">
              <a:lnSpc>
                <a:spcPct val="50000"/>
              </a:lnSpc>
            </a:pPr>
            <a:endParaRPr lang="en-GB" altLang="en-US" sz="1050" dirty="0" smtClean="0"/>
          </a:p>
          <a:p>
            <a:pPr eaLnBrk="1" hangingPunct="1">
              <a:lnSpc>
                <a:spcPct val="50000"/>
              </a:lnSpc>
            </a:pPr>
            <a:endParaRPr lang="en-GB" altLang="en-US" sz="1050" dirty="0"/>
          </a:p>
          <a:p>
            <a:pPr eaLnBrk="1" hangingPunct="1">
              <a:lnSpc>
                <a:spcPct val="50000"/>
              </a:lnSpc>
            </a:pPr>
            <a:r>
              <a:rPr lang="en-GB" altLang="en-US" sz="1050" dirty="0"/>
              <a:t>    (14%)                   (14%)                   (32%)                   (32</a:t>
            </a:r>
            <a:r>
              <a:rPr lang="en-GB" altLang="en-US" sz="1050" dirty="0" smtClean="0"/>
              <a:t>%)                </a:t>
            </a:r>
            <a:r>
              <a:rPr lang="en-GB" altLang="en-US" sz="1050" dirty="0"/>
              <a:t>(30%)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215070" y="326331"/>
            <a:ext cx="871386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Capillary structure of stone, animals and plants</a:t>
            </a:r>
            <a:endParaRPr lang="en-GB" sz="3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444067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4294967295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r>
              <a:rPr lang="it-IT" smtClean="0"/>
              <a:t>yves.vanhellemont@bbri.be</a:t>
            </a:r>
            <a:endParaRPr lang="en-GB" dirty="0"/>
          </a:p>
        </p:txBody>
      </p:sp>
      <p:sp>
        <p:nvSpPr>
          <p:cNvPr id="3" name="Rettangolo 14"/>
          <p:cNvSpPr/>
          <p:nvPr/>
        </p:nvSpPr>
        <p:spPr>
          <a:xfrm>
            <a:off x="0" y="6309320"/>
            <a:ext cx="9144000" cy="548680"/>
          </a:xfrm>
          <a:prstGeom prst="rect">
            <a:avLst/>
          </a:prstGeom>
          <a:solidFill>
            <a:srgbClr val="F5514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4294967295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GB" dirty="0" smtClean="0"/>
              <a:t>Yves Vanhellemont</a:t>
            </a:r>
            <a:endParaRPr lang="en-GB" dirty="0"/>
          </a:p>
        </p:txBody>
      </p:sp>
      <p:sp>
        <p:nvSpPr>
          <p:cNvPr id="5" name="Segnaposto piè di pagina 4"/>
          <p:cNvSpPr txBox="1">
            <a:spLocks/>
          </p:cNvSpPr>
          <p:nvPr/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defPPr>
              <a:defRPr lang="fr-BE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9pPr>
          </a:lstStyle>
          <a:p>
            <a:r>
              <a:rPr lang="it-IT" dirty="0" smtClean="0"/>
              <a:t>yves.vanhellemont@bbri.be</a:t>
            </a:r>
            <a:endParaRPr lang="en-GB" dirty="0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294967295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 algn="r"/>
            <a:r>
              <a:rPr lang="en-GB" dirty="0" smtClean="0"/>
              <a:t>7</a:t>
            </a:r>
            <a:endParaRPr lang="en-GB" dirty="0"/>
          </a:p>
        </p:txBody>
      </p:sp>
      <p:sp>
        <p:nvSpPr>
          <p:cNvPr id="7" name="TextBox 6"/>
          <p:cNvSpPr txBox="1"/>
          <p:nvPr/>
        </p:nvSpPr>
        <p:spPr>
          <a:xfrm>
            <a:off x="215070" y="326331"/>
            <a:ext cx="871386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Capillary structure of stone, animals and plants</a:t>
            </a:r>
            <a:endParaRPr lang="en-GB" sz="3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12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92561" y="934621"/>
            <a:ext cx="4529931" cy="33253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ight Brace 7"/>
          <p:cNvSpPr/>
          <p:nvPr/>
        </p:nvSpPr>
        <p:spPr>
          <a:xfrm rot="5400000">
            <a:off x="5572660" y="3594401"/>
            <a:ext cx="391750" cy="1817006"/>
          </a:xfrm>
          <a:prstGeom prst="rightBrace">
            <a:avLst/>
          </a:prstGeom>
          <a:ln w="476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TextBox 8"/>
          <p:cNvSpPr txBox="1"/>
          <p:nvPr/>
        </p:nvSpPr>
        <p:spPr>
          <a:xfrm>
            <a:off x="4692575" y="4711956"/>
            <a:ext cx="372124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Blood </a:t>
            </a:r>
            <a:r>
              <a:rPr lang="en-GB" dirty="0" smtClean="0"/>
              <a:t>vessels </a:t>
            </a:r>
            <a:r>
              <a:rPr lang="en-GB" dirty="0" smtClean="0">
                <a:sym typeface="Wingdings" panose="05000000000000000000" pitchFamily="2" charset="2"/>
              </a:rPr>
              <a:t> possible influence by electromagnetic systems….</a:t>
            </a:r>
            <a:endParaRPr lang="en-GB" dirty="0"/>
          </a:p>
        </p:txBody>
      </p:sp>
      <p:sp>
        <p:nvSpPr>
          <p:cNvPr id="15" name="TextBox 14"/>
          <p:cNvSpPr txBox="1"/>
          <p:nvPr/>
        </p:nvSpPr>
        <p:spPr>
          <a:xfrm>
            <a:off x="419100" y="5358287"/>
            <a:ext cx="569627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Remark: fluid transport in plants and animals not (entirely) by capillary forces</a:t>
            </a:r>
            <a:endParaRPr lang="en-GB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09487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4294967295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r>
              <a:rPr lang="it-IT" smtClean="0"/>
              <a:t>yves.vanhellemont@bbri.be</a:t>
            </a:r>
            <a:endParaRPr lang="en-GB" dirty="0"/>
          </a:p>
        </p:txBody>
      </p:sp>
      <p:sp>
        <p:nvSpPr>
          <p:cNvPr id="3" name="Rettangolo 14"/>
          <p:cNvSpPr/>
          <p:nvPr/>
        </p:nvSpPr>
        <p:spPr>
          <a:xfrm>
            <a:off x="0" y="6309320"/>
            <a:ext cx="9144000" cy="548680"/>
          </a:xfrm>
          <a:prstGeom prst="rect">
            <a:avLst/>
          </a:prstGeom>
          <a:solidFill>
            <a:srgbClr val="F5514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4294967295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GB" dirty="0" smtClean="0"/>
              <a:t>Yves Vanhellemont</a:t>
            </a:r>
            <a:endParaRPr lang="en-GB" dirty="0"/>
          </a:p>
        </p:txBody>
      </p:sp>
      <p:sp>
        <p:nvSpPr>
          <p:cNvPr id="5" name="Segnaposto piè di pagina 4"/>
          <p:cNvSpPr txBox="1">
            <a:spLocks/>
          </p:cNvSpPr>
          <p:nvPr/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defPPr>
              <a:defRPr lang="fr-BE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9pPr>
          </a:lstStyle>
          <a:p>
            <a:r>
              <a:rPr lang="it-IT" dirty="0" smtClean="0"/>
              <a:t>yves.vanhellemont@bbri.be</a:t>
            </a:r>
            <a:endParaRPr lang="en-GB" dirty="0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294967295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 algn="r"/>
            <a:r>
              <a:rPr lang="en-GB" dirty="0" smtClean="0"/>
              <a:t>8</a:t>
            </a:r>
            <a:endParaRPr lang="en-GB" dirty="0"/>
          </a:p>
        </p:txBody>
      </p:sp>
      <p:sp>
        <p:nvSpPr>
          <p:cNvPr id="7" name="TextBox 6"/>
          <p:cNvSpPr txBox="1"/>
          <p:nvPr/>
        </p:nvSpPr>
        <p:spPr>
          <a:xfrm>
            <a:off x="395536" y="332656"/>
            <a:ext cx="568899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Theoretical basis - conclusions</a:t>
            </a:r>
            <a:endParaRPr lang="en-GB" sz="3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23528" y="1124744"/>
            <a:ext cx="8064896" cy="53553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Influence of an electromagnetic field on the movement of </a:t>
            </a:r>
            <a:r>
              <a:rPr lang="en-GB" sz="2000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watermolecules</a:t>
            </a:r>
            <a:r>
              <a:rPr lang="en-GB" sz="2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(dipoles</a:t>
            </a:r>
            <a:r>
              <a:rPr lang="en-GB" sz="2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)? Most probably none.</a:t>
            </a:r>
            <a:endParaRPr lang="en-GB" sz="2000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It is highly improbable </a:t>
            </a:r>
            <a:r>
              <a:rPr lang="en-GB" sz="2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to change the properties of a water molecule with electromagnetic waves, and therefore the physical properties of water. It would be more likely that the proper electromagnetic waves would heat up the water, and possibly even </a:t>
            </a:r>
            <a:r>
              <a:rPr lang="en-GB" sz="2000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desintegrate</a:t>
            </a:r>
            <a:r>
              <a:rPr lang="en-GB" sz="2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GB" sz="2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the water molecules.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If capillary movement could be influences by electromagnetic waves, it could be dangerous to apply this technique in the vicinity of animals, humans or plants.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20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2000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en-GB" sz="2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But: the proof of the pudding is in the eating!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2000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Especially </a:t>
            </a:r>
            <a:r>
              <a:rPr lang="en-GB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because there does not seem to be a </a:t>
            </a:r>
            <a:r>
              <a:rPr lang="en-GB" sz="20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concensus</a:t>
            </a:r>
            <a:r>
              <a:rPr lang="en-GB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about the working principle of such devices.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973772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green_nl (1)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green_nl (1)</Template>
  <TotalTime>4284</TotalTime>
  <Words>1346</Words>
  <Application>Microsoft Office PowerPoint</Application>
  <PresentationFormat>On-screen Show (4:3)</PresentationFormat>
  <Paragraphs>232</Paragraphs>
  <Slides>25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32" baseType="lpstr">
      <vt:lpstr>Arial</vt:lpstr>
      <vt:lpstr>Calibri</vt:lpstr>
      <vt:lpstr>HelveticaNeueLT Std</vt:lpstr>
      <vt:lpstr>HelveticaNeueLT Std Lt</vt:lpstr>
      <vt:lpstr>Tahoma</vt:lpstr>
      <vt:lpstr>Wingdings</vt:lpstr>
      <vt:lpstr>green_nl (1)</vt:lpstr>
      <vt:lpstr>Methods to prevent and reduce dampness in masonry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Yves Vanhellemont</dc:creator>
  <cp:lastModifiedBy>Yves Vanhellemont</cp:lastModifiedBy>
  <cp:revision>272</cp:revision>
  <dcterms:created xsi:type="dcterms:W3CDTF">2013-08-26T06:31:19Z</dcterms:created>
  <dcterms:modified xsi:type="dcterms:W3CDTF">2018-06-11T06:31:39Z</dcterms:modified>
</cp:coreProperties>
</file>